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0E_C635AB8F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6" r:id="rId5"/>
    <p:sldId id="257" r:id="rId6"/>
    <p:sldId id="321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7" r:id="rId15"/>
    <p:sldId id="266" r:id="rId16"/>
    <p:sldId id="268" r:id="rId17"/>
    <p:sldId id="265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20" r:id="rId32"/>
    <p:sldId id="284" r:id="rId33"/>
    <p:sldId id="316" r:id="rId34"/>
    <p:sldId id="317" r:id="rId35"/>
    <p:sldId id="318" r:id="rId36"/>
    <p:sldId id="319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EF2B51-1607-4654-1C34-EB83612D6A7E}" name="Lilian BEAUGENDRE" initials="LB" userId="S::lilian.beaugendre@pimmsmediation.fr::c6f6bbe8-3f71-4e49-8301-f768d77bb5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C17"/>
    <a:srgbClr val="100E16"/>
    <a:srgbClr val="091C3A"/>
    <a:srgbClr val="0A1E45"/>
    <a:srgbClr val="0B1E3F"/>
    <a:srgbClr val="F7F7F7"/>
    <a:srgbClr val="5C8AFF"/>
    <a:srgbClr val="FE7BAB"/>
    <a:srgbClr val="35EC91"/>
    <a:srgbClr val="FFC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10706F-46F1-42D7-A25A-AB1A08575795}" v="8" dt="2024-08-19T08:09:28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60"/>
  </p:normalViewPr>
  <p:slideViewPr>
    <p:cSldViewPr snapToGrid="0">
      <p:cViewPr>
        <p:scale>
          <a:sx n="66" d="100"/>
          <a:sy n="66" d="100"/>
        </p:scale>
        <p:origin x="2472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omments/modernComment_10E_C635AB8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0088554-D088-4FD7-878D-0B90980C8181}" authorId="{D0EF2B51-1607-4654-1C34-EB83612D6A7E}" created="2024-08-06T08:06:06.79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25406095" sldId="270"/>
      <ac:picMk id="4" creationId="{C751F9CF-8CB4-857D-EC54-8F462814C2D9}"/>
    </ac:deMkLst>
    <p188:txBody>
      <a:bodyPr/>
      <a:lstStyle/>
      <a:p>
        <a:r>
          <a:rPr lang="fr-FR"/>
          <a:t>petit bug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91790-BC39-4815-BB72-FF5AE38231D2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49351-1F08-4453-94D5-38545F0C7E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26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460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073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156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997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078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257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995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189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481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2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823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363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827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285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708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35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340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6506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848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127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802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E4549-37EC-4BF6-A6EB-441F0D8FE0E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37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817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22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399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781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72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492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079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49351-1F08-4453-94D5-38545F0C7E0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25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B326F1-65FB-2FD9-E42A-6F9E62D87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6A0C03-4DF2-924A-7E85-8057ABCD0F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AC4377-BAAF-5CC0-6F67-C28A8D76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6E35A2-7F8E-84F0-B811-D787340F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47B772-25FB-83C1-A8DD-372BD3FD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61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9AB706-B1D9-33D5-87F0-9EE5B389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4F7A89-81F6-1414-296A-131E42F55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A866A4-4630-4268-4AF7-65D6A1403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7FD179-0A96-72E3-BC70-E96BB85F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ECED23-DBBA-A0E9-99D3-537484A02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41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2D3403D-7257-2D88-212A-F260248E1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97D593-8242-C28D-9646-2E056EED4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CE3E63-DEB7-1206-6C8D-5AF555A6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29210A-A948-238B-71FE-D740CC3D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2CA419-3783-A7EF-1BE4-8E120550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57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8C82528-4449-5F45-BE8A-2EF73C0617A3}"/>
              </a:ext>
            </a:extLst>
          </p:cNvPr>
          <p:cNvGrpSpPr/>
          <p:nvPr userDrawn="1"/>
        </p:nvGrpSpPr>
        <p:grpSpPr>
          <a:xfrm>
            <a:off x="7188356" y="-1305182"/>
            <a:ext cx="5003644" cy="6858000"/>
            <a:chOff x="7872759" y="-1425717"/>
            <a:chExt cx="4319240" cy="591995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50BF7C1-F12E-3A4B-A2EF-545ED247DB3C}"/>
                </a:ext>
              </a:extLst>
            </p:cNvPr>
            <p:cNvGrpSpPr/>
            <p:nvPr/>
          </p:nvGrpSpPr>
          <p:grpSpPr>
            <a:xfrm>
              <a:off x="7872759" y="733902"/>
              <a:ext cx="4319239" cy="2701271"/>
              <a:chOff x="7805177" y="691636"/>
              <a:chExt cx="4386822" cy="2743538"/>
            </a:xfrm>
          </p:grpSpPr>
          <p:sp>
            <p:nvSpPr>
              <p:cNvPr id="10" name="Rectangle : avec coins arrondis en haut 9">
                <a:extLst>
                  <a:ext uri="{FF2B5EF4-FFF2-40B4-BE49-F238E27FC236}">
                    <a16:creationId xmlns:a16="http://schemas.microsoft.com/office/drawing/2014/main" id="{0075DA44-77E9-454D-9593-08CD4118139D}"/>
                  </a:ext>
                </a:extLst>
              </p:cNvPr>
              <p:cNvSpPr/>
              <p:nvPr/>
            </p:nvSpPr>
            <p:spPr>
              <a:xfrm>
                <a:off x="9998588" y="691636"/>
                <a:ext cx="2193411" cy="274353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>
                <a:solidFill>
                  <a:srgbClr val="FF7B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5C8AFF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C24A5715-D7ED-324F-89BD-F1BA169BC0F5}"/>
                  </a:ext>
                </a:extLst>
              </p:cNvPr>
              <p:cNvSpPr/>
              <p:nvPr/>
            </p:nvSpPr>
            <p:spPr>
              <a:xfrm>
                <a:off x="7805177" y="691636"/>
                <a:ext cx="2193411" cy="2193411"/>
              </a:xfrm>
              <a:prstGeom prst="ellipse">
                <a:avLst/>
              </a:prstGeom>
              <a:noFill/>
              <a:ln>
                <a:solidFill>
                  <a:srgbClr val="35EC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524EAF35-F32F-7E41-9434-68E2E6E12CC3}"/>
                </a:ext>
              </a:extLst>
            </p:cNvPr>
            <p:cNvSpPr/>
            <p:nvPr/>
          </p:nvSpPr>
          <p:spPr>
            <a:xfrm>
              <a:off x="10032379" y="-1425717"/>
              <a:ext cx="2159620" cy="2159619"/>
            </a:xfrm>
            <a:prstGeom prst="ellipse">
              <a:avLst/>
            </a:prstGeom>
            <a:solidFill>
              <a:srgbClr val="FF7BAC"/>
            </a:solidFill>
            <a:ln>
              <a:solidFill>
                <a:srgbClr val="FF7B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9A1DB543-82FE-244F-9C34-25EDC7860F4A}"/>
                </a:ext>
              </a:extLst>
            </p:cNvPr>
            <p:cNvSpPr/>
            <p:nvPr/>
          </p:nvSpPr>
          <p:spPr>
            <a:xfrm rot="10800000">
              <a:off x="8796703" y="3429000"/>
              <a:ext cx="1235676" cy="1065238"/>
            </a:xfrm>
            <a:prstGeom prst="triangle">
              <a:avLst>
                <a:gd name="adj" fmla="val 0"/>
              </a:avLst>
            </a:prstGeom>
            <a:solidFill>
              <a:srgbClr val="C4F9DD"/>
            </a:solidFill>
            <a:ln>
              <a:solidFill>
                <a:srgbClr val="C4F9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A3FCA453-9D8E-CD45-B813-7241AABCA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160000" cy="1111770"/>
          </a:xfrm>
          <a:prstGeom prst="rect">
            <a:avLst/>
          </a:prstGeom>
        </p:spPr>
      </p:pic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CD5B8FE-EF64-FB4D-87DF-A5DB33D843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6445795"/>
            <a:ext cx="6962028" cy="307181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8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100" b="0" i="0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050" b="0" i="0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000" b="0" i="0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000" b="0" i="0">
                <a:latin typeface="Poppins" pitchFamily="2" charset="77"/>
                <a:cs typeface="Poppins" pitchFamily="2" charset="77"/>
              </a:defRPr>
            </a:lvl5pPr>
          </a:lstStyle>
          <a:p>
            <a:r>
              <a:rPr lang="fr-FR">
                <a:cs typeface="Calibri" panose="020F0502020204030204" pitchFamily="34" charset="0"/>
              </a:rPr>
              <a:t>Date – Version Rédigé par XX et Validé par XX – VILLE – TITRE DE LA PRÉSENTATION </a:t>
            </a:r>
            <a:endParaRPr lang="fr-FR"/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321B7336-EDA6-7345-A0FA-9FAE0FDD0E1C}"/>
              </a:ext>
            </a:extLst>
          </p:cNvPr>
          <p:cNvSpPr/>
          <p:nvPr userDrawn="1"/>
        </p:nvSpPr>
        <p:spPr>
          <a:xfrm rot="16200000">
            <a:off x="11445875" y="6149976"/>
            <a:ext cx="301625" cy="66357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C8AFF">
              <a:alpha val="8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C8AFF"/>
              </a:solidFill>
            </a:endParaRPr>
          </a:p>
        </p:txBody>
      </p:sp>
      <p:sp>
        <p:nvSpPr>
          <p:cNvPr id="15" name="Espace réservé du numéro de diapositive 8">
            <a:extLst>
              <a:ext uri="{FF2B5EF4-FFF2-40B4-BE49-F238E27FC236}">
                <a16:creationId xmlns:a16="http://schemas.microsoft.com/office/drawing/2014/main" id="{59261533-C8FA-7943-BA5B-9C87DCD1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5275" y="629672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BA92AB38-7BAB-4941-8EE2-BD574A3E31E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4777366C-4585-8344-9506-6C8F1D2E5F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578" y="1557485"/>
            <a:ext cx="10531322" cy="747833"/>
          </a:xfrm>
        </p:spPr>
        <p:txBody>
          <a:bodyPr>
            <a:noAutofit/>
          </a:bodyPr>
          <a:lstStyle>
            <a:lvl1pPr marL="0" indent="0">
              <a:buNone/>
              <a:defRPr sz="3200" b="1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/>
              <a:t>Votre titre ici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58B4A2E3-4F28-7440-9A54-0D70F783F8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11659" y="302215"/>
            <a:ext cx="415884" cy="307181"/>
          </a:xfrm>
        </p:spPr>
        <p:txBody>
          <a:bodyPr lIns="0" rIns="72000" anchor="t" anchorCtr="0">
            <a:noAutofit/>
          </a:bodyPr>
          <a:lstStyle>
            <a:lvl1pPr marL="0" indent="0" algn="r">
              <a:buNone/>
              <a:defRPr sz="14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 sz="1100" b="0" i="0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050" b="0" i="0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000" b="0" i="0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000" b="0" i="0">
                <a:latin typeface="Poppins" pitchFamily="2" charset="77"/>
                <a:cs typeface="Poppins" pitchFamily="2" charset="77"/>
              </a:defRPr>
            </a:lvl5pPr>
          </a:lstStyle>
          <a:p>
            <a:r>
              <a:rPr lang="fr-FR">
                <a:cs typeface="Calibri" panose="020F0502020204030204" pitchFamily="34" charset="0"/>
              </a:rPr>
              <a:t>01</a:t>
            </a:r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D4B8773-9810-D54D-87F7-04E465C6D5ED}"/>
              </a:ext>
            </a:extLst>
          </p:cNvPr>
          <p:cNvCxnSpPr/>
          <p:nvPr userDrawn="1"/>
        </p:nvCxnSpPr>
        <p:spPr>
          <a:xfrm>
            <a:off x="9851270" y="426913"/>
            <a:ext cx="72000" cy="0"/>
          </a:xfrm>
          <a:prstGeom prst="line">
            <a:avLst/>
          </a:prstGeom>
          <a:ln w="15875">
            <a:solidFill>
              <a:srgbClr val="35EC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ECF3CAE8-A3C2-1A41-9FDA-C8F82849F5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49020" y="302214"/>
            <a:ext cx="1979455" cy="675489"/>
          </a:xfrm>
        </p:spPr>
        <p:txBody>
          <a:bodyPr lIns="72000" anchor="t" anchorCtr="0">
            <a:noAutofit/>
          </a:bodyPr>
          <a:lstStyle>
            <a:lvl1pPr marL="0" indent="0" algn="l">
              <a:buNone/>
              <a:defRPr sz="1400"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100" b="0" i="0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050" b="0" i="0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000" b="0" i="0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000" b="0" i="0">
                <a:latin typeface="Poppins" pitchFamily="2" charset="77"/>
                <a:cs typeface="Poppins" pitchFamily="2" charset="77"/>
              </a:defRPr>
            </a:lvl5pPr>
          </a:lstStyle>
          <a:p>
            <a:r>
              <a:rPr lang="fr-FR">
                <a:cs typeface="Calibri" panose="020F0502020204030204" pitchFamily="34" charset="0"/>
              </a:rPr>
              <a:t>Le titre de la partie</a:t>
            </a:r>
            <a:endParaRPr lang="fr-FR"/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318B401E-96B1-1840-8CAA-11B0994B67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18895" y="2397701"/>
            <a:ext cx="9560688" cy="364966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36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89AD0-148B-0E3A-43D1-FB847A5D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F9FDA2-6E46-FCAD-1720-6B6BC5451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2A6E68-893A-B1C1-1791-72F500C2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4039B1-98C1-6F35-E246-5736B21F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767A44-7170-5A80-3A5F-900C19D2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99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9B70B1-A4F6-98C8-8AFA-CA972E89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FC34DA-85A2-1C38-3C73-2D4609A59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FF8D37-7365-3485-3FE8-2A5F56C8B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3E04CA-D893-B5C0-F54B-7235D5EF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D16FC6-C33C-D8A3-934B-63B952E1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35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AC605-787E-618B-B920-DD30E5DFD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DA7AA9-B1E9-AF1F-E68D-F6C1C2008E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AC745D-58EA-B383-B224-E615DF4A2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8AA311-38AE-F26F-1D60-AF053CA2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0ED61D-C313-BBB8-2536-B29B4F985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2CE6FF-DBE9-E35D-A3AB-A9368045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88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7645A-2850-C6CE-8E8F-E313696FE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189431-82F4-E4E6-5002-FF872EC5D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693C62-4FFC-2D8B-BC7C-652FB8D62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12EC5BD-A6E7-A54B-17E1-695600179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55FA287-9989-D61F-ED99-A53B45E13E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6EBA75C-1CB2-1C28-FF84-CFAAB726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E00387-B030-CE2C-4843-CCB9D3C9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B66371-FCF1-148F-471A-15F6EAA4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46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20B838-CEC3-3E31-974B-75B037C2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D54B5D-2852-A390-71E9-3E30C334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3F27A7-1378-7C74-8FD3-68F39426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F8E240-6EA0-2C5E-C7F0-56F424C2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0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1BC6D5-E91F-5C06-0AFF-BE1266BA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0E2ACB-AF02-59B8-2228-CA58601F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E60488-A321-D9EA-2223-1AAD9AC17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53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038CD-F555-42DE-69EE-853682BD6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94A49A-BD95-C89F-C784-9CC0F7F75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35C6DA-E766-2060-ED45-EDE497501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6CE511-0D97-1D6C-F5B4-55D2F8A0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A1E4C2-49EC-3EF5-3458-80B20B309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366378-42F7-8AB3-C59A-654D1737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96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EFACB5-A3CC-8487-75A0-78A636AA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4334237-1B75-7997-80E6-D9F7EA1107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F2AE95-6E2E-305C-F992-1707DC63B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1B7BCE-E85C-05BF-2A2D-B5733A811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A964C0F-39B4-F5BC-45D1-036287DC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347F5D-493E-5F9D-F531-559C178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40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1696CF-0B9F-6ADD-078E-340619CB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0F8D1C-C2EA-414D-3859-D448F6623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87902E-96F5-9A18-5F6F-E83FFD1D5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6519A5-3C1B-4D56-8AC7-FF2F2472C32F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115932-5379-BCC5-6C1A-020520DA6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E8EC73-4930-B594-3C61-DAE5BB298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862B5D-5C6F-4AF2-8168-BB2DE5B9B4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4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E_C635AB8F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14.pn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éo 37" title="Programmation et codage">
            <a:hlinkClick r:id="" action="ppaction://media"/>
            <a:extLst>
              <a:ext uri="{FF2B5EF4-FFF2-40B4-BE49-F238E27FC236}">
                <a16:creationId xmlns:a16="http://schemas.microsoft.com/office/drawing/2014/main" id="{1CD4CB43-6B4F-EA4D-7DFE-6B457ECF12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2284" y="-37045"/>
            <a:ext cx="9175422" cy="6333771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783BADC1-F58F-86D4-3BB4-069EBBC277D5}"/>
              </a:ext>
            </a:extLst>
          </p:cNvPr>
          <p:cNvSpPr/>
          <p:nvPr/>
        </p:nvSpPr>
        <p:spPr>
          <a:xfrm>
            <a:off x="5071620" y="2"/>
            <a:ext cx="7120379" cy="6296724"/>
          </a:xfrm>
          <a:custGeom>
            <a:avLst/>
            <a:gdLst>
              <a:gd name="connsiteX0" fmla="*/ 5442926 w 7120379"/>
              <a:gd name="connsiteY0" fmla="*/ 5267614 h 6296724"/>
              <a:gd name="connsiteX1" fmla="*/ 5196266 w 7120379"/>
              <a:gd name="connsiteY1" fmla="*/ 5760935 h 6296724"/>
              <a:gd name="connsiteX2" fmla="*/ 5442926 w 7120379"/>
              <a:gd name="connsiteY2" fmla="*/ 6254255 h 6296724"/>
              <a:gd name="connsiteX3" fmla="*/ 6061969 w 7120379"/>
              <a:gd name="connsiteY3" fmla="*/ 6254255 h 6296724"/>
              <a:gd name="connsiteX4" fmla="*/ 6308629 w 7120379"/>
              <a:gd name="connsiteY4" fmla="*/ 5760935 h 6296724"/>
              <a:gd name="connsiteX5" fmla="*/ 6061969 w 7120379"/>
              <a:gd name="connsiteY5" fmla="*/ 5267614 h 6296724"/>
              <a:gd name="connsiteX6" fmla="*/ 4529468 w 7120379"/>
              <a:gd name="connsiteY6" fmla="*/ 4777583 h 6296724"/>
              <a:gd name="connsiteX7" fmla="*/ 4282808 w 7120379"/>
              <a:gd name="connsiteY7" fmla="*/ 5270904 h 6296724"/>
              <a:gd name="connsiteX8" fmla="*/ 4529468 w 7120379"/>
              <a:gd name="connsiteY8" fmla="*/ 5764224 h 6296724"/>
              <a:gd name="connsiteX9" fmla="*/ 5148511 w 7120379"/>
              <a:gd name="connsiteY9" fmla="*/ 5764224 h 6296724"/>
              <a:gd name="connsiteX10" fmla="*/ 5395171 w 7120379"/>
              <a:gd name="connsiteY10" fmla="*/ 5270904 h 6296724"/>
              <a:gd name="connsiteX11" fmla="*/ 5148511 w 7120379"/>
              <a:gd name="connsiteY11" fmla="*/ 4777583 h 6296724"/>
              <a:gd name="connsiteX12" fmla="*/ 3536494 w 7120379"/>
              <a:gd name="connsiteY12" fmla="*/ 4226774 h 6296724"/>
              <a:gd name="connsiteX13" fmla="*/ 3289834 w 7120379"/>
              <a:gd name="connsiteY13" fmla="*/ 4720095 h 6296724"/>
              <a:gd name="connsiteX14" fmla="*/ 3536494 w 7120379"/>
              <a:gd name="connsiteY14" fmla="*/ 5213415 h 6296724"/>
              <a:gd name="connsiteX15" fmla="*/ 4155537 w 7120379"/>
              <a:gd name="connsiteY15" fmla="*/ 5213415 h 6296724"/>
              <a:gd name="connsiteX16" fmla="*/ 4402197 w 7120379"/>
              <a:gd name="connsiteY16" fmla="*/ 4720095 h 6296724"/>
              <a:gd name="connsiteX17" fmla="*/ 4155537 w 7120379"/>
              <a:gd name="connsiteY17" fmla="*/ 4226774 h 6296724"/>
              <a:gd name="connsiteX18" fmla="*/ 5442927 w 7120379"/>
              <a:gd name="connsiteY18" fmla="*/ 4226234 h 6296724"/>
              <a:gd name="connsiteX19" fmla="*/ 5196267 w 7120379"/>
              <a:gd name="connsiteY19" fmla="*/ 4719555 h 6296724"/>
              <a:gd name="connsiteX20" fmla="*/ 5442927 w 7120379"/>
              <a:gd name="connsiteY20" fmla="*/ 5212875 h 6296724"/>
              <a:gd name="connsiteX21" fmla="*/ 6061970 w 7120379"/>
              <a:gd name="connsiteY21" fmla="*/ 5212875 h 6296724"/>
              <a:gd name="connsiteX22" fmla="*/ 6308630 w 7120379"/>
              <a:gd name="connsiteY22" fmla="*/ 4719555 h 6296724"/>
              <a:gd name="connsiteX23" fmla="*/ 6061970 w 7120379"/>
              <a:gd name="connsiteY23" fmla="*/ 4226234 h 6296724"/>
              <a:gd name="connsiteX24" fmla="*/ 4482824 w 7120379"/>
              <a:gd name="connsiteY24" fmla="*/ 3701259 h 6296724"/>
              <a:gd name="connsiteX25" fmla="*/ 4236164 w 7120379"/>
              <a:gd name="connsiteY25" fmla="*/ 4194580 h 6296724"/>
              <a:gd name="connsiteX26" fmla="*/ 4482824 w 7120379"/>
              <a:gd name="connsiteY26" fmla="*/ 4687900 h 6296724"/>
              <a:gd name="connsiteX27" fmla="*/ 5101867 w 7120379"/>
              <a:gd name="connsiteY27" fmla="*/ 4687900 h 6296724"/>
              <a:gd name="connsiteX28" fmla="*/ 5348527 w 7120379"/>
              <a:gd name="connsiteY28" fmla="*/ 4194580 h 6296724"/>
              <a:gd name="connsiteX29" fmla="*/ 5101867 w 7120379"/>
              <a:gd name="connsiteY29" fmla="*/ 3701259 h 6296724"/>
              <a:gd name="connsiteX30" fmla="*/ 5442926 w 7120379"/>
              <a:gd name="connsiteY30" fmla="*/ 3188918 h 6296724"/>
              <a:gd name="connsiteX31" fmla="*/ 5196266 w 7120379"/>
              <a:gd name="connsiteY31" fmla="*/ 3682239 h 6296724"/>
              <a:gd name="connsiteX32" fmla="*/ 5442926 w 7120379"/>
              <a:gd name="connsiteY32" fmla="*/ 4175559 h 6296724"/>
              <a:gd name="connsiteX33" fmla="*/ 6061969 w 7120379"/>
              <a:gd name="connsiteY33" fmla="*/ 4175559 h 6296724"/>
              <a:gd name="connsiteX34" fmla="*/ 6308629 w 7120379"/>
              <a:gd name="connsiteY34" fmla="*/ 3682239 h 6296724"/>
              <a:gd name="connsiteX35" fmla="*/ 6061969 w 7120379"/>
              <a:gd name="connsiteY35" fmla="*/ 3188918 h 6296724"/>
              <a:gd name="connsiteX36" fmla="*/ 3519194 w 7120379"/>
              <a:gd name="connsiteY36" fmla="*/ 3176466 h 6296724"/>
              <a:gd name="connsiteX37" fmla="*/ 3272534 w 7120379"/>
              <a:gd name="connsiteY37" fmla="*/ 3669787 h 6296724"/>
              <a:gd name="connsiteX38" fmla="*/ 3519194 w 7120379"/>
              <a:gd name="connsiteY38" fmla="*/ 4163107 h 6296724"/>
              <a:gd name="connsiteX39" fmla="*/ 4138237 w 7120379"/>
              <a:gd name="connsiteY39" fmla="*/ 4163107 h 6296724"/>
              <a:gd name="connsiteX40" fmla="*/ 4384897 w 7120379"/>
              <a:gd name="connsiteY40" fmla="*/ 3669787 h 6296724"/>
              <a:gd name="connsiteX41" fmla="*/ 4138237 w 7120379"/>
              <a:gd name="connsiteY41" fmla="*/ 3176466 h 6296724"/>
              <a:gd name="connsiteX42" fmla="*/ 4482825 w 7120379"/>
              <a:gd name="connsiteY42" fmla="*/ 2659881 h 6296724"/>
              <a:gd name="connsiteX43" fmla="*/ 4236165 w 7120379"/>
              <a:gd name="connsiteY43" fmla="*/ 3153200 h 6296724"/>
              <a:gd name="connsiteX44" fmla="*/ 4482825 w 7120379"/>
              <a:gd name="connsiteY44" fmla="*/ 3646520 h 6296724"/>
              <a:gd name="connsiteX45" fmla="*/ 5101868 w 7120379"/>
              <a:gd name="connsiteY45" fmla="*/ 3646520 h 6296724"/>
              <a:gd name="connsiteX46" fmla="*/ 5348528 w 7120379"/>
              <a:gd name="connsiteY46" fmla="*/ 3153200 h 6296724"/>
              <a:gd name="connsiteX47" fmla="*/ 5101868 w 7120379"/>
              <a:gd name="connsiteY47" fmla="*/ 2659881 h 6296724"/>
              <a:gd name="connsiteX48" fmla="*/ 5396282 w 7120379"/>
              <a:gd name="connsiteY48" fmla="*/ 2122868 h 6296724"/>
              <a:gd name="connsiteX49" fmla="*/ 5149622 w 7120379"/>
              <a:gd name="connsiteY49" fmla="*/ 2616190 h 6296724"/>
              <a:gd name="connsiteX50" fmla="*/ 5396282 w 7120379"/>
              <a:gd name="connsiteY50" fmla="*/ 3109509 h 6296724"/>
              <a:gd name="connsiteX51" fmla="*/ 6015325 w 7120379"/>
              <a:gd name="connsiteY51" fmla="*/ 3109509 h 6296724"/>
              <a:gd name="connsiteX52" fmla="*/ 6261985 w 7120379"/>
              <a:gd name="connsiteY52" fmla="*/ 2616190 h 6296724"/>
              <a:gd name="connsiteX53" fmla="*/ 6015325 w 7120379"/>
              <a:gd name="connsiteY53" fmla="*/ 2122868 h 6296724"/>
              <a:gd name="connsiteX54" fmla="*/ 4432652 w 7120379"/>
              <a:gd name="connsiteY54" fmla="*/ 1598077 h 6296724"/>
              <a:gd name="connsiteX55" fmla="*/ 4185992 w 7120379"/>
              <a:gd name="connsiteY55" fmla="*/ 2091398 h 6296724"/>
              <a:gd name="connsiteX56" fmla="*/ 4432652 w 7120379"/>
              <a:gd name="connsiteY56" fmla="*/ 2584718 h 6296724"/>
              <a:gd name="connsiteX57" fmla="*/ 5051695 w 7120379"/>
              <a:gd name="connsiteY57" fmla="*/ 2584718 h 6296724"/>
              <a:gd name="connsiteX58" fmla="*/ 5298355 w 7120379"/>
              <a:gd name="connsiteY58" fmla="*/ 2091398 h 6296724"/>
              <a:gd name="connsiteX59" fmla="*/ 5051695 w 7120379"/>
              <a:gd name="connsiteY59" fmla="*/ 1598077 h 6296724"/>
              <a:gd name="connsiteX60" fmla="*/ 5396283 w 7120379"/>
              <a:gd name="connsiteY60" fmla="*/ 1081490 h 6296724"/>
              <a:gd name="connsiteX61" fmla="*/ 5149623 w 7120379"/>
              <a:gd name="connsiteY61" fmla="*/ 1574811 h 6296724"/>
              <a:gd name="connsiteX62" fmla="*/ 5396283 w 7120379"/>
              <a:gd name="connsiteY62" fmla="*/ 2068131 h 6296724"/>
              <a:gd name="connsiteX63" fmla="*/ 6015326 w 7120379"/>
              <a:gd name="connsiteY63" fmla="*/ 2068131 h 6296724"/>
              <a:gd name="connsiteX64" fmla="*/ 6261986 w 7120379"/>
              <a:gd name="connsiteY64" fmla="*/ 1574811 h 6296724"/>
              <a:gd name="connsiteX65" fmla="*/ 6015326 w 7120379"/>
              <a:gd name="connsiteY65" fmla="*/ 1081490 h 6296724"/>
              <a:gd name="connsiteX66" fmla="*/ 5408328 w 7120379"/>
              <a:gd name="connsiteY66" fmla="*/ 1705 h 6296724"/>
              <a:gd name="connsiteX67" fmla="*/ 5161668 w 7120379"/>
              <a:gd name="connsiteY67" fmla="*/ 495026 h 6296724"/>
              <a:gd name="connsiteX68" fmla="*/ 5408328 w 7120379"/>
              <a:gd name="connsiteY68" fmla="*/ 988346 h 6296724"/>
              <a:gd name="connsiteX69" fmla="*/ 6027371 w 7120379"/>
              <a:gd name="connsiteY69" fmla="*/ 988346 h 6296724"/>
              <a:gd name="connsiteX70" fmla="*/ 6274031 w 7120379"/>
              <a:gd name="connsiteY70" fmla="*/ 495026 h 6296724"/>
              <a:gd name="connsiteX71" fmla="*/ 6027371 w 7120379"/>
              <a:gd name="connsiteY71" fmla="*/ 1705 h 6296724"/>
              <a:gd name="connsiteX72" fmla="*/ 0 w 7120379"/>
              <a:gd name="connsiteY72" fmla="*/ 0 h 6296724"/>
              <a:gd name="connsiteX73" fmla="*/ 6136080 w 7120379"/>
              <a:gd name="connsiteY73" fmla="*/ 0 h 6296724"/>
              <a:gd name="connsiteX74" fmla="*/ 6371959 w 7120379"/>
              <a:gd name="connsiteY74" fmla="*/ 471759 h 6296724"/>
              <a:gd name="connsiteX75" fmla="*/ 6991002 w 7120379"/>
              <a:gd name="connsiteY75" fmla="*/ 471759 h 6296724"/>
              <a:gd name="connsiteX76" fmla="*/ 7120379 w 7120379"/>
              <a:gd name="connsiteY76" fmla="*/ 213005 h 6296724"/>
              <a:gd name="connsiteX77" fmla="*/ 7120379 w 7120379"/>
              <a:gd name="connsiteY77" fmla="*/ 785254 h 6296724"/>
              <a:gd name="connsiteX78" fmla="*/ 6991001 w 7120379"/>
              <a:gd name="connsiteY78" fmla="*/ 526498 h 6296724"/>
              <a:gd name="connsiteX79" fmla="*/ 6371958 w 7120379"/>
              <a:gd name="connsiteY79" fmla="*/ 526498 h 6296724"/>
              <a:gd name="connsiteX80" fmla="*/ 6125298 w 7120379"/>
              <a:gd name="connsiteY80" fmla="*/ 1019818 h 6296724"/>
              <a:gd name="connsiteX81" fmla="*/ 6371958 w 7120379"/>
              <a:gd name="connsiteY81" fmla="*/ 1513139 h 6296724"/>
              <a:gd name="connsiteX82" fmla="*/ 6991001 w 7120379"/>
              <a:gd name="connsiteY82" fmla="*/ 1513139 h 6296724"/>
              <a:gd name="connsiteX83" fmla="*/ 7120379 w 7120379"/>
              <a:gd name="connsiteY83" fmla="*/ 1254383 h 6296724"/>
              <a:gd name="connsiteX84" fmla="*/ 7120379 w 7120379"/>
              <a:gd name="connsiteY84" fmla="*/ 1517694 h 6296724"/>
              <a:gd name="connsiteX85" fmla="*/ 7088929 w 7120379"/>
              <a:gd name="connsiteY85" fmla="*/ 1580594 h 6296724"/>
              <a:gd name="connsiteX86" fmla="*/ 7120379 w 7120379"/>
              <a:gd name="connsiteY86" fmla="*/ 1643494 h 6296724"/>
              <a:gd name="connsiteX87" fmla="*/ 7120379 w 7120379"/>
              <a:gd name="connsiteY87" fmla="*/ 1862617 h 6296724"/>
              <a:gd name="connsiteX88" fmla="*/ 6991001 w 7120379"/>
              <a:gd name="connsiteY88" fmla="*/ 1603861 h 6296724"/>
              <a:gd name="connsiteX89" fmla="*/ 6371958 w 7120379"/>
              <a:gd name="connsiteY89" fmla="*/ 1603861 h 6296724"/>
              <a:gd name="connsiteX90" fmla="*/ 6125298 w 7120379"/>
              <a:gd name="connsiteY90" fmla="*/ 2097183 h 6296724"/>
              <a:gd name="connsiteX91" fmla="*/ 6371958 w 7120379"/>
              <a:gd name="connsiteY91" fmla="*/ 2590502 h 6296724"/>
              <a:gd name="connsiteX92" fmla="*/ 6991001 w 7120379"/>
              <a:gd name="connsiteY92" fmla="*/ 2590502 h 6296724"/>
              <a:gd name="connsiteX93" fmla="*/ 7120379 w 7120379"/>
              <a:gd name="connsiteY93" fmla="*/ 2331745 h 6296724"/>
              <a:gd name="connsiteX94" fmla="*/ 7120379 w 7120379"/>
              <a:gd name="connsiteY94" fmla="*/ 2559073 h 6296724"/>
              <a:gd name="connsiteX95" fmla="*/ 7088928 w 7120379"/>
              <a:gd name="connsiteY95" fmla="*/ 2621974 h 6296724"/>
              <a:gd name="connsiteX96" fmla="*/ 7120379 w 7120379"/>
              <a:gd name="connsiteY96" fmla="*/ 2684876 h 6296724"/>
              <a:gd name="connsiteX97" fmla="*/ 7120379 w 7120379"/>
              <a:gd name="connsiteY97" fmla="*/ 2861890 h 6296724"/>
              <a:gd name="connsiteX98" fmla="*/ 7025600 w 7120379"/>
              <a:gd name="connsiteY98" fmla="*/ 2672332 h 6296724"/>
              <a:gd name="connsiteX99" fmla="*/ 6406557 w 7120379"/>
              <a:gd name="connsiteY99" fmla="*/ 2672332 h 6296724"/>
              <a:gd name="connsiteX100" fmla="*/ 6159897 w 7120379"/>
              <a:gd name="connsiteY100" fmla="*/ 3165652 h 6296724"/>
              <a:gd name="connsiteX101" fmla="*/ 6406557 w 7120379"/>
              <a:gd name="connsiteY101" fmla="*/ 3658972 h 6296724"/>
              <a:gd name="connsiteX102" fmla="*/ 7025600 w 7120379"/>
              <a:gd name="connsiteY102" fmla="*/ 3658972 h 6296724"/>
              <a:gd name="connsiteX103" fmla="*/ 7120379 w 7120379"/>
              <a:gd name="connsiteY103" fmla="*/ 3469414 h 6296724"/>
              <a:gd name="connsiteX104" fmla="*/ 7120379 w 7120379"/>
              <a:gd name="connsiteY104" fmla="*/ 3903272 h 6296724"/>
              <a:gd name="connsiteX105" fmla="*/ 7025599 w 7120379"/>
              <a:gd name="connsiteY105" fmla="*/ 3713711 h 6296724"/>
              <a:gd name="connsiteX106" fmla="*/ 6406556 w 7120379"/>
              <a:gd name="connsiteY106" fmla="*/ 3713711 h 6296724"/>
              <a:gd name="connsiteX107" fmla="*/ 6159896 w 7120379"/>
              <a:gd name="connsiteY107" fmla="*/ 4207032 h 6296724"/>
              <a:gd name="connsiteX108" fmla="*/ 6406556 w 7120379"/>
              <a:gd name="connsiteY108" fmla="*/ 4700352 h 6296724"/>
              <a:gd name="connsiteX109" fmla="*/ 7025599 w 7120379"/>
              <a:gd name="connsiteY109" fmla="*/ 4700352 h 6296724"/>
              <a:gd name="connsiteX110" fmla="*/ 7120379 w 7120379"/>
              <a:gd name="connsiteY110" fmla="*/ 4510792 h 6296724"/>
              <a:gd name="connsiteX111" fmla="*/ 7120379 w 7120379"/>
              <a:gd name="connsiteY111" fmla="*/ 5011854 h 6296724"/>
              <a:gd name="connsiteX112" fmla="*/ 6991000 w 7120379"/>
              <a:gd name="connsiteY112" fmla="*/ 4753095 h 6296724"/>
              <a:gd name="connsiteX113" fmla="*/ 6371957 w 7120379"/>
              <a:gd name="connsiteY113" fmla="*/ 4753095 h 6296724"/>
              <a:gd name="connsiteX114" fmla="*/ 6125297 w 7120379"/>
              <a:gd name="connsiteY114" fmla="*/ 5246416 h 6296724"/>
              <a:gd name="connsiteX115" fmla="*/ 6371957 w 7120379"/>
              <a:gd name="connsiteY115" fmla="*/ 5739736 h 6296724"/>
              <a:gd name="connsiteX116" fmla="*/ 6991000 w 7120379"/>
              <a:gd name="connsiteY116" fmla="*/ 5739736 h 6296724"/>
              <a:gd name="connsiteX117" fmla="*/ 7120379 w 7120379"/>
              <a:gd name="connsiteY117" fmla="*/ 5480978 h 6296724"/>
              <a:gd name="connsiteX118" fmla="*/ 7120379 w 7120379"/>
              <a:gd name="connsiteY118" fmla="*/ 6296724 h 6296724"/>
              <a:gd name="connsiteX119" fmla="*/ 0 w 7120379"/>
              <a:gd name="connsiteY119" fmla="*/ 6296724 h 629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7120379" h="6296724">
                <a:moveTo>
                  <a:pt x="5442926" y="5267614"/>
                </a:moveTo>
                <a:lnTo>
                  <a:pt x="5196266" y="5760935"/>
                </a:lnTo>
                <a:lnTo>
                  <a:pt x="5442926" y="6254255"/>
                </a:lnTo>
                <a:lnTo>
                  <a:pt x="6061969" y="6254255"/>
                </a:lnTo>
                <a:lnTo>
                  <a:pt x="6308629" y="5760935"/>
                </a:lnTo>
                <a:lnTo>
                  <a:pt x="6061969" y="5267614"/>
                </a:lnTo>
                <a:close/>
                <a:moveTo>
                  <a:pt x="4529468" y="4777583"/>
                </a:moveTo>
                <a:lnTo>
                  <a:pt x="4282808" y="5270904"/>
                </a:lnTo>
                <a:lnTo>
                  <a:pt x="4529468" y="5764224"/>
                </a:lnTo>
                <a:lnTo>
                  <a:pt x="5148511" y="5764224"/>
                </a:lnTo>
                <a:lnTo>
                  <a:pt x="5395171" y="5270904"/>
                </a:lnTo>
                <a:lnTo>
                  <a:pt x="5148511" y="4777583"/>
                </a:lnTo>
                <a:close/>
                <a:moveTo>
                  <a:pt x="3536494" y="4226774"/>
                </a:moveTo>
                <a:lnTo>
                  <a:pt x="3289834" y="4720095"/>
                </a:lnTo>
                <a:lnTo>
                  <a:pt x="3536494" y="5213415"/>
                </a:lnTo>
                <a:lnTo>
                  <a:pt x="4155537" y="5213415"/>
                </a:lnTo>
                <a:lnTo>
                  <a:pt x="4402197" y="4720095"/>
                </a:lnTo>
                <a:lnTo>
                  <a:pt x="4155537" y="4226774"/>
                </a:lnTo>
                <a:close/>
                <a:moveTo>
                  <a:pt x="5442927" y="4226234"/>
                </a:moveTo>
                <a:lnTo>
                  <a:pt x="5196267" y="4719555"/>
                </a:lnTo>
                <a:lnTo>
                  <a:pt x="5442927" y="5212875"/>
                </a:lnTo>
                <a:lnTo>
                  <a:pt x="6061970" y="5212875"/>
                </a:lnTo>
                <a:lnTo>
                  <a:pt x="6308630" y="4719555"/>
                </a:lnTo>
                <a:lnTo>
                  <a:pt x="6061970" y="4226234"/>
                </a:lnTo>
                <a:close/>
                <a:moveTo>
                  <a:pt x="4482824" y="3701259"/>
                </a:moveTo>
                <a:lnTo>
                  <a:pt x="4236164" y="4194580"/>
                </a:lnTo>
                <a:lnTo>
                  <a:pt x="4482824" y="4687900"/>
                </a:lnTo>
                <a:lnTo>
                  <a:pt x="5101867" y="4687900"/>
                </a:lnTo>
                <a:lnTo>
                  <a:pt x="5348527" y="4194580"/>
                </a:lnTo>
                <a:lnTo>
                  <a:pt x="5101867" y="3701259"/>
                </a:lnTo>
                <a:close/>
                <a:moveTo>
                  <a:pt x="5442926" y="3188918"/>
                </a:moveTo>
                <a:lnTo>
                  <a:pt x="5196266" y="3682239"/>
                </a:lnTo>
                <a:lnTo>
                  <a:pt x="5442926" y="4175559"/>
                </a:lnTo>
                <a:lnTo>
                  <a:pt x="6061969" y="4175559"/>
                </a:lnTo>
                <a:lnTo>
                  <a:pt x="6308629" y="3682239"/>
                </a:lnTo>
                <a:lnTo>
                  <a:pt x="6061969" y="3188918"/>
                </a:lnTo>
                <a:close/>
                <a:moveTo>
                  <a:pt x="3519194" y="3176466"/>
                </a:moveTo>
                <a:lnTo>
                  <a:pt x="3272534" y="3669787"/>
                </a:lnTo>
                <a:lnTo>
                  <a:pt x="3519194" y="4163107"/>
                </a:lnTo>
                <a:lnTo>
                  <a:pt x="4138237" y="4163107"/>
                </a:lnTo>
                <a:lnTo>
                  <a:pt x="4384897" y="3669787"/>
                </a:lnTo>
                <a:lnTo>
                  <a:pt x="4138237" y="3176466"/>
                </a:lnTo>
                <a:close/>
                <a:moveTo>
                  <a:pt x="4482825" y="2659881"/>
                </a:moveTo>
                <a:lnTo>
                  <a:pt x="4236165" y="3153200"/>
                </a:lnTo>
                <a:lnTo>
                  <a:pt x="4482825" y="3646520"/>
                </a:lnTo>
                <a:lnTo>
                  <a:pt x="5101868" y="3646520"/>
                </a:lnTo>
                <a:lnTo>
                  <a:pt x="5348528" y="3153200"/>
                </a:lnTo>
                <a:lnTo>
                  <a:pt x="5101868" y="2659881"/>
                </a:lnTo>
                <a:close/>
                <a:moveTo>
                  <a:pt x="5396282" y="2122868"/>
                </a:moveTo>
                <a:lnTo>
                  <a:pt x="5149622" y="2616190"/>
                </a:lnTo>
                <a:lnTo>
                  <a:pt x="5396282" y="3109509"/>
                </a:lnTo>
                <a:lnTo>
                  <a:pt x="6015325" y="3109509"/>
                </a:lnTo>
                <a:lnTo>
                  <a:pt x="6261985" y="2616190"/>
                </a:lnTo>
                <a:lnTo>
                  <a:pt x="6015325" y="2122868"/>
                </a:lnTo>
                <a:close/>
                <a:moveTo>
                  <a:pt x="4432652" y="1598077"/>
                </a:moveTo>
                <a:lnTo>
                  <a:pt x="4185992" y="2091398"/>
                </a:lnTo>
                <a:lnTo>
                  <a:pt x="4432652" y="2584718"/>
                </a:lnTo>
                <a:lnTo>
                  <a:pt x="5051695" y="2584718"/>
                </a:lnTo>
                <a:lnTo>
                  <a:pt x="5298355" y="2091398"/>
                </a:lnTo>
                <a:lnTo>
                  <a:pt x="5051695" y="1598077"/>
                </a:lnTo>
                <a:close/>
                <a:moveTo>
                  <a:pt x="5396283" y="1081490"/>
                </a:moveTo>
                <a:lnTo>
                  <a:pt x="5149623" y="1574811"/>
                </a:lnTo>
                <a:lnTo>
                  <a:pt x="5396283" y="2068131"/>
                </a:lnTo>
                <a:lnTo>
                  <a:pt x="6015326" y="2068131"/>
                </a:lnTo>
                <a:lnTo>
                  <a:pt x="6261986" y="1574811"/>
                </a:lnTo>
                <a:lnTo>
                  <a:pt x="6015326" y="1081490"/>
                </a:lnTo>
                <a:close/>
                <a:moveTo>
                  <a:pt x="5408328" y="1705"/>
                </a:moveTo>
                <a:lnTo>
                  <a:pt x="5161668" y="495026"/>
                </a:lnTo>
                <a:lnTo>
                  <a:pt x="5408328" y="988346"/>
                </a:lnTo>
                <a:lnTo>
                  <a:pt x="6027371" y="988346"/>
                </a:lnTo>
                <a:lnTo>
                  <a:pt x="6274031" y="495026"/>
                </a:lnTo>
                <a:lnTo>
                  <a:pt x="6027371" y="1705"/>
                </a:lnTo>
                <a:close/>
                <a:moveTo>
                  <a:pt x="0" y="0"/>
                </a:moveTo>
                <a:lnTo>
                  <a:pt x="6136080" y="0"/>
                </a:lnTo>
                <a:lnTo>
                  <a:pt x="6371959" y="471759"/>
                </a:lnTo>
                <a:lnTo>
                  <a:pt x="6991002" y="471759"/>
                </a:lnTo>
                <a:lnTo>
                  <a:pt x="7120379" y="213005"/>
                </a:lnTo>
                <a:lnTo>
                  <a:pt x="7120379" y="785254"/>
                </a:lnTo>
                <a:lnTo>
                  <a:pt x="6991001" y="526498"/>
                </a:lnTo>
                <a:lnTo>
                  <a:pt x="6371958" y="526498"/>
                </a:lnTo>
                <a:lnTo>
                  <a:pt x="6125298" y="1019818"/>
                </a:lnTo>
                <a:lnTo>
                  <a:pt x="6371958" y="1513139"/>
                </a:lnTo>
                <a:lnTo>
                  <a:pt x="6991001" y="1513139"/>
                </a:lnTo>
                <a:lnTo>
                  <a:pt x="7120379" y="1254383"/>
                </a:lnTo>
                <a:lnTo>
                  <a:pt x="7120379" y="1517694"/>
                </a:lnTo>
                <a:lnTo>
                  <a:pt x="7088929" y="1580594"/>
                </a:lnTo>
                <a:lnTo>
                  <a:pt x="7120379" y="1643494"/>
                </a:lnTo>
                <a:lnTo>
                  <a:pt x="7120379" y="1862617"/>
                </a:lnTo>
                <a:lnTo>
                  <a:pt x="6991001" y="1603861"/>
                </a:lnTo>
                <a:lnTo>
                  <a:pt x="6371958" y="1603861"/>
                </a:lnTo>
                <a:lnTo>
                  <a:pt x="6125298" y="2097183"/>
                </a:lnTo>
                <a:lnTo>
                  <a:pt x="6371958" y="2590502"/>
                </a:lnTo>
                <a:lnTo>
                  <a:pt x="6991001" y="2590502"/>
                </a:lnTo>
                <a:lnTo>
                  <a:pt x="7120379" y="2331745"/>
                </a:lnTo>
                <a:lnTo>
                  <a:pt x="7120379" y="2559073"/>
                </a:lnTo>
                <a:lnTo>
                  <a:pt x="7088928" y="2621974"/>
                </a:lnTo>
                <a:lnTo>
                  <a:pt x="7120379" y="2684876"/>
                </a:lnTo>
                <a:lnTo>
                  <a:pt x="7120379" y="2861890"/>
                </a:lnTo>
                <a:lnTo>
                  <a:pt x="7025600" y="2672332"/>
                </a:lnTo>
                <a:lnTo>
                  <a:pt x="6406557" y="2672332"/>
                </a:lnTo>
                <a:lnTo>
                  <a:pt x="6159897" y="3165652"/>
                </a:lnTo>
                <a:lnTo>
                  <a:pt x="6406557" y="3658972"/>
                </a:lnTo>
                <a:lnTo>
                  <a:pt x="7025600" y="3658972"/>
                </a:lnTo>
                <a:lnTo>
                  <a:pt x="7120379" y="3469414"/>
                </a:lnTo>
                <a:lnTo>
                  <a:pt x="7120379" y="3903272"/>
                </a:lnTo>
                <a:lnTo>
                  <a:pt x="7025599" y="3713711"/>
                </a:lnTo>
                <a:lnTo>
                  <a:pt x="6406556" y="3713711"/>
                </a:lnTo>
                <a:lnTo>
                  <a:pt x="6159896" y="4207032"/>
                </a:lnTo>
                <a:lnTo>
                  <a:pt x="6406556" y="4700352"/>
                </a:lnTo>
                <a:lnTo>
                  <a:pt x="7025599" y="4700352"/>
                </a:lnTo>
                <a:lnTo>
                  <a:pt x="7120379" y="4510792"/>
                </a:lnTo>
                <a:lnTo>
                  <a:pt x="7120379" y="5011854"/>
                </a:lnTo>
                <a:lnTo>
                  <a:pt x="6991000" y="4753095"/>
                </a:lnTo>
                <a:lnTo>
                  <a:pt x="6371957" y="4753095"/>
                </a:lnTo>
                <a:lnTo>
                  <a:pt x="6125297" y="5246416"/>
                </a:lnTo>
                <a:lnTo>
                  <a:pt x="6371957" y="5739736"/>
                </a:lnTo>
                <a:lnTo>
                  <a:pt x="6991000" y="5739736"/>
                </a:lnTo>
                <a:lnTo>
                  <a:pt x="7120379" y="5480978"/>
                </a:lnTo>
                <a:lnTo>
                  <a:pt x="7120379" y="6296724"/>
                </a:lnTo>
                <a:lnTo>
                  <a:pt x="0" y="62967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1317990" y="2422874"/>
            <a:ext cx="5994234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LA CYBERSÉCURITÉ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05" y="5083519"/>
            <a:ext cx="4943061" cy="17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790EBCEF-9327-248B-9B8E-5F1335E4F3C1}"/>
              </a:ext>
            </a:extLst>
          </p:cNvPr>
          <p:cNvSpPr/>
          <p:nvPr/>
        </p:nvSpPr>
        <p:spPr>
          <a:xfrm rot="3102945">
            <a:off x="-3178469" y="8062092"/>
            <a:ext cx="2894964" cy="266566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5894227F-B982-74CC-D0A8-24C497B8F17A}"/>
              </a:ext>
            </a:extLst>
          </p:cNvPr>
          <p:cNvSpPr/>
          <p:nvPr/>
        </p:nvSpPr>
        <p:spPr>
          <a:xfrm rot="3102945">
            <a:off x="-3661055" y="7299073"/>
            <a:ext cx="4251960" cy="4059936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A0FEA1FA-56CA-8F69-3E91-5335AA1D1658}"/>
              </a:ext>
            </a:extLst>
          </p:cNvPr>
          <p:cNvSpPr/>
          <p:nvPr/>
        </p:nvSpPr>
        <p:spPr>
          <a:xfrm rot="3102945">
            <a:off x="-3487320" y="7769171"/>
            <a:ext cx="3642955" cy="3251510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787F390D-F03E-A676-34A0-3C313CF0AE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6322">
            <a:off x="13332880" y="677933"/>
            <a:ext cx="4059936" cy="4059936"/>
          </a:xfrm>
          <a:prstGeom prst="rect">
            <a:avLst/>
          </a:prstGeom>
        </p:spPr>
      </p:pic>
      <p:pic>
        <p:nvPicPr>
          <p:cNvPr id="18" name="Image 17" descr="Une image contenant symbole, Graphique, logo, cercle&#10;&#10;Description générée automatiquement">
            <a:extLst>
              <a:ext uri="{FF2B5EF4-FFF2-40B4-BE49-F238E27FC236}">
                <a16:creationId xmlns:a16="http://schemas.microsoft.com/office/drawing/2014/main" id="{3DEDEFBC-A0C3-E5DB-5176-D1D40E262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5" y="2067625"/>
            <a:ext cx="1280552" cy="1280552"/>
          </a:xfrm>
          <a:prstGeom prst="rect">
            <a:avLst/>
          </a:prstGeom>
        </p:spPr>
      </p:pic>
      <p:pic>
        <p:nvPicPr>
          <p:cNvPr id="21" name="Image 20" descr="Une image contenant symbole, Graphique, logo, cercle&#10;&#10;Description générée automatiquement">
            <a:extLst>
              <a:ext uri="{FF2B5EF4-FFF2-40B4-BE49-F238E27FC236}">
                <a16:creationId xmlns:a16="http://schemas.microsoft.com/office/drawing/2014/main" id="{704F36DE-9F2F-CA20-9C62-C88A6CC9C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12" y="2067625"/>
            <a:ext cx="1280552" cy="128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5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283898" y="-313609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5959" y="755841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2553978" y="698946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3036564" y="649770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2862828" y="681052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584923" y="246316"/>
            <a:ext cx="7022152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LES MOTS DE PASSES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7CF386C-7C49-06FB-D406-20248F6E0178}"/>
              </a:ext>
            </a:extLst>
          </p:cNvPr>
          <p:cNvSpPr/>
          <p:nvPr/>
        </p:nvSpPr>
        <p:spPr>
          <a:xfrm rot="20018908">
            <a:off x="3114510" y="3550521"/>
            <a:ext cx="5877999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4C9FA99-7B50-16CB-A513-F3028C3BA035}"/>
              </a:ext>
            </a:extLst>
          </p:cNvPr>
          <p:cNvSpPr/>
          <p:nvPr/>
        </p:nvSpPr>
        <p:spPr>
          <a:xfrm>
            <a:off x="9131105" y="1466846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 lié</a:t>
            </a:r>
          </a:p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à vous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A947701-5884-95B0-B6B4-7012CA0367B5}"/>
              </a:ext>
            </a:extLst>
          </p:cNvPr>
          <p:cNvSpPr/>
          <p:nvPr/>
        </p:nvSpPr>
        <p:spPr>
          <a:xfrm>
            <a:off x="9125318" y="4310940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Caractères</a:t>
            </a:r>
            <a:endParaRPr lang="fr-FR" b="1">
              <a:solidFill>
                <a:srgbClr val="ECECE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spéciaux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2B6B92-C2D5-E62B-EB81-27E2FB19DE66}"/>
              </a:ext>
            </a:extLst>
          </p:cNvPr>
          <p:cNvSpPr/>
          <p:nvPr/>
        </p:nvSpPr>
        <p:spPr>
          <a:xfrm>
            <a:off x="1097587" y="1460933"/>
            <a:ext cx="2093864" cy="1962154"/>
          </a:xfrm>
          <a:prstGeom prst="roundRect">
            <a:avLst/>
          </a:prstGeom>
          <a:solidFill>
            <a:srgbClr val="5C8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Longueur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03B0A5E-7326-3799-C1C1-3CB7356133D5}"/>
              </a:ext>
            </a:extLst>
          </p:cNvPr>
          <p:cNvSpPr/>
          <p:nvPr/>
        </p:nvSpPr>
        <p:spPr>
          <a:xfrm>
            <a:off x="1097587" y="4312278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Sens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7FF3F13-0DD0-8A8D-4740-C89E1C76159A}"/>
              </a:ext>
            </a:extLst>
          </p:cNvPr>
          <p:cNvSpPr/>
          <p:nvPr/>
        </p:nvSpPr>
        <p:spPr>
          <a:xfrm rot="1540631">
            <a:off x="3261526" y="3505575"/>
            <a:ext cx="5589426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C7BD55-4EF3-3C2A-14F6-4A001F5E823F}"/>
              </a:ext>
            </a:extLst>
          </p:cNvPr>
          <p:cNvSpPr/>
          <p:nvPr/>
        </p:nvSpPr>
        <p:spPr>
          <a:xfrm rot="20394919">
            <a:off x="3613525" y="2504997"/>
            <a:ext cx="729049" cy="744401"/>
          </a:xfrm>
          <a:prstGeom prst="ellipse">
            <a:avLst/>
          </a:prstGeom>
          <a:solidFill>
            <a:srgbClr val="5C8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E775B6-F8ED-769F-8558-6B0A3EC0A123}"/>
              </a:ext>
            </a:extLst>
          </p:cNvPr>
          <p:cNvSpPr txBox="1">
            <a:spLocks/>
          </p:cNvSpPr>
          <p:nvPr/>
        </p:nvSpPr>
        <p:spPr>
          <a:xfrm>
            <a:off x="4317664" y="613168"/>
            <a:ext cx="4047271" cy="16766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COMMENT LE SÉCURISER ?</a:t>
            </a:r>
            <a:endParaRPr lang="fr-FR" sz="24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33786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283898" y="-313609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5959" y="755841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2553978" y="698946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3036564" y="649770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2862828" y="681052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584923" y="246316"/>
            <a:ext cx="7022152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LES MOTS DE PASSES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7CF386C-7C49-06FB-D406-20248F6E0178}"/>
              </a:ext>
            </a:extLst>
          </p:cNvPr>
          <p:cNvSpPr/>
          <p:nvPr/>
        </p:nvSpPr>
        <p:spPr>
          <a:xfrm rot="20018908">
            <a:off x="3114510" y="3550521"/>
            <a:ext cx="5877999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4C9FA99-7B50-16CB-A513-F3028C3BA035}"/>
              </a:ext>
            </a:extLst>
          </p:cNvPr>
          <p:cNvSpPr/>
          <p:nvPr/>
        </p:nvSpPr>
        <p:spPr>
          <a:xfrm>
            <a:off x="9131105" y="1466846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 lié</a:t>
            </a:r>
          </a:p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à vous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A947701-5884-95B0-B6B4-7012CA0367B5}"/>
              </a:ext>
            </a:extLst>
          </p:cNvPr>
          <p:cNvSpPr/>
          <p:nvPr/>
        </p:nvSpPr>
        <p:spPr>
          <a:xfrm>
            <a:off x="9125318" y="4310940"/>
            <a:ext cx="2093864" cy="1962154"/>
          </a:xfrm>
          <a:prstGeom prst="roundRect">
            <a:avLst/>
          </a:prstGeom>
          <a:solidFill>
            <a:srgbClr val="FE7B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chemeClr val="bg1"/>
                </a:solidFill>
                <a:latin typeface="Poppins"/>
                <a:cs typeface="Poppins"/>
              </a:rPr>
              <a:t>Caractères</a:t>
            </a:r>
            <a:endParaRPr lang="fr-FR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fr-FR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spéciaux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2B6B92-C2D5-E62B-EB81-27E2FB19DE66}"/>
              </a:ext>
            </a:extLst>
          </p:cNvPr>
          <p:cNvSpPr/>
          <p:nvPr/>
        </p:nvSpPr>
        <p:spPr>
          <a:xfrm>
            <a:off x="1097587" y="1460933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Longueur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03B0A5E-7326-3799-C1C1-3CB7356133D5}"/>
              </a:ext>
            </a:extLst>
          </p:cNvPr>
          <p:cNvSpPr/>
          <p:nvPr/>
        </p:nvSpPr>
        <p:spPr>
          <a:xfrm>
            <a:off x="1097587" y="4312278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Sens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7FF3F13-0DD0-8A8D-4740-C89E1C76159A}"/>
              </a:ext>
            </a:extLst>
          </p:cNvPr>
          <p:cNvSpPr/>
          <p:nvPr/>
        </p:nvSpPr>
        <p:spPr>
          <a:xfrm rot="1540631">
            <a:off x="3261526" y="3505575"/>
            <a:ext cx="5589426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C7BD55-4EF3-3C2A-14F6-4A001F5E823F}"/>
              </a:ext>
            </a:extLst>
          </p:cNvPr>
          <p:cNvSpPr/>
          <p:nvPr/>
        </p:nvSpPr>
        <p:spPr>
          <a:xfrm rot="20394919">
            <a:off x="7758001" y="4491526"/>
            <a:ext cx="729049" cy="744401"/>
          </a:xfrm>
          <a:prstGeom prst="ellipse">
            <a:avLst/>
          </a:prstGeom>
          <a:solidFill>
            <a:srgbClr val="FE7B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C24DEC-A17A-F123-B5FD-E1E8392D8D7F}"/>
              </a:ext>
            </a:extLst>
          </p:cNvPr>
          <p:cNvSpPr txBox="1">
            <a:spLocks/>
          </p:cNvSpPr>
          <p:nvPr/>
        </p:nvSpPr>
        <p:spPr>
          <a:xfrm>
            <a:off x="4317664" y="613168"/>
            <a:ext cx="4047271" cy="16766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COMMENT LE SÉCURISER ?</a:t>
            </a:r>
            <a:endParaRPr lang="fr-FR" sz="24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3198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283898" y="-313609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5959" y="755841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2553978" y="698946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3036564" y="649770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2862828" y="681052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584923" y="246316"/>
            <a:ext cx="7022152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LES MOTS DE PASSES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7CF386C-7C49-06FB-D406-20248F6E0178}"/>
              </a:ext>
            </a:extLst>
          </p:cNvPr>
          <p:cNvSpPr/>
          <p:nvPr/>
        </p:nvSpPr>
        <p:spPr>
          <a:xfrm rot="20018908">
            <a:off x="3114510" y="3550521"/>
            <a:ext cx="5877999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4C9FA99-7B50-16CB-A513-F3028C3BA035}"/>
              </a:ext>
            </a:extLst>
          </p:cNvPr>
          <p:cNvSpPr/>
          <p:nvPr/>
        </p:nvSpPr>
        <p:spPr>
          <a:xfrm>
            <a:off x="9131105" y="1466846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 lié</a:t>
            </a:r>
          </a:p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à vous</a:t>
            </a:r>
            <a:endParaRPr lang="fr-FR" b="1">
              <a:solidFill>
                <a:srgbClr val="ECECE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A947701-5884-95B0-B6B4-7012CA0367B5}"/>
              </a:ext>
            </a:extLst>
          </p:cNvPr>
          <p:cNvSpPr/>
          <p:nvPr/>
        </p:nvSpPr>
        <p:spPr>
          <a:xfrm>
            <a:off x="9125318" y="4310940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Caractères</a:t>
            </a:r>
            <a:endParaRPr lang="fr-FR" b="1">
              <a:solidFill>
                <a:srgbClr val="ECECE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spéciaux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2B6B92-C2D5-E62B-EB81-27E2FB19DE66}"/>
              </a:ext>
            </a:extLst>
          </p:cNvPr>
          <p:cNvSpPr/>
          <p:nvPr/>
        </p:nvSpPr>
        <p:spPr>
          <a:xfrm>
            <a:off x="1097587" y="1460933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Longueur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03B0A5E-7326-3799-C1C1-3CB7356133D5}"/>
              </a:ext>
            </a:extLst>
          </p:cNvPr>
          <p:cNvSpPr/>
          <p:nvPr/>
        </p:nvSpPr>
        <p:spPr>
          <a:xfrm>
            <a:off x="1097587" y="4312278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Sens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7FF3F13-0DD0-8A8D-4740-C89E1C76159A}"/>
              </a:ext>
            </a:extLst>
          </p:cNvPr>
          <p:cNvSpPr/>
          <p:nvPr/>
        </p:nvSpPr>
        <p:spPr>
          <a:xfrm rot="1540631">
            <a:off x="3261526" y="3505575"/>
            <a:ext cx="5589426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C7BD55-4EF3-3C2A-14F6-4A001F5E823F}"/>
              </a:ext>
            </a:extLst>
          </p:cNvPr>
          <p:cNvSpPr/>
          <p:nvPr/>
        </p:nvSpPr>
        <p:spPr>
          <a:xfrm rot="20394919">
            <a:off x="5731473" y="3525633"/>
            <a:ext cx="729049" cy="74440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727DDD-FA53-8138-8495-1E41C48858E3}"/>
              </a:ext>
            </a:extLst>
          </p:cNvPr>
          <p:cNvSpPr txBox="1">
            <a:spLocks/>
          </p:cNvSpPr>
          <p:nvPr/>
        </p:nvSpPr>
        <p:spPr>
          <a:xfrm>
            <a:off x="4317664" y="613168"/>
            <a:ext cx="4047271" cy="16766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COMMENT LE SÉCURISER ?</a:t>
            </a:r>
            <a:endParaRPr lang="fr-FR" sz="24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95618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283898" y="-313609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5959" y="755841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2553978" y="698946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3036564" y="649770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2862828" y="681052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584923" y="246316"/>
            <a:ext cx="7022152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LES MOTS DE PASSES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0B1D226-5C6F-B3D3-3B8D-3DC3E7F70416}"/>
              </a:ext>
            </a:extLst>
          </p:cNvPr>
          <p:cNvSpPr txBox="1">
            <a:spLocks/>
          </p:cNvSpPr>
          <p:nvPr/>
        </p:nvSpPr>
        <p:spPr>
          <a:xfrm>
            <a:off x="4317664" y="550538"/>
            <a:ext cx="3556669" cy="17288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COMMENT LE SÉCURISÉ</a:t>
            </a:r>
            <a:endParaRPr lang="fr-FR" sz="24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7CF386C-7C49-06FB-D406-20248F6E0178}"/>
              </a:ext>
            </a:extLst>
          </p:cNvPr>
          <p:cNvSpPr/>
          <p:nvPr/>
        </p:nvSpPr>
        <p:spPr>
          <a:xfrm rot="20018908">
            <a:off x="3114510" y="3550521"/>
            <a:ext cx="5877999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4C9FA99-7B50-16CB-A513-F3028C3BA035}"/>
              </a:ext>
            </a:extLst>
          </p:cNvPr>
          <p:cNvSpPr/>
          <p:nvPr/>
        </p:nvSpPr>
        <p:spPr>
          <a:xfrm>
            <a:off x="9131105" y="1466846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 lié</a:t>
            </a:r>
          </a:p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à vous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A947701-5884-95B0-B6B4-7012CA0367B5}"/>
              </a:ext>
            </a:extLst>
          </p:cNvPr>
          <p:cNvSpPr/>
          <p:nvPr/>
        </p:nvSpPr>
        <p:spPr>
          <a:xfrm>
            <a:off x="9125318" y="4310940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Caractères</a:t>
            </a:r>
            <a:endParaRPr lang="fr-FR" b="1">
              <a:solidFill>
                <a:srgbClr val="ECECE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spéciaux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2B6B92-C2D5-E62B-EB81-27E2FB19DE66}"/>
              </a:ext>
            </a:extLst>
          </p:cNvPr>
          <p:cNvSpPr/>
          <p:nvPr/>
        </p:nvSpPr>
        <p:spPr>
          <a:xfrm>
            <a:off x="1097587" y="1460933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Longueur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03B0A5E-7326-3799-C1C1-3CB7356133D5}"/>
              </a:ext>
            </a:extLst>
          </p:cNvPr>
          <p:cNvSpPr/>
          <p:nvPr/>
        </p:nvSpPr>
        <p:spPr>
          <a:xfrm>
            <a:off x="1097587" y="4312278"/>
            <a:ext cx="2093864" cy="1962154"/>
          </a:xfrm>
          <a:prstGeom prst="roundRect">
            <a:avLst/>
          </a:prstGeom>
          <a:solidFill>
            <a:srgbClr val="35EC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Sens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7FF3F13-0DD0-8A8D-4740-C89E1C76159A}"/>
              </a:ext>
            </a:extLst>
          </p:cNvPr>
          <p:cNvSpPr/>
          <p:nvPr/>
        </p:nvSpPr>
        <p:spPr>
          <a:xfrm rot="1540631">
            <a:off x="3261526" y="3505575"/>
            <a:ext cx="5589426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C7BD55-4EF3-3C2A-14F6-4A001F5E823F}"/>
              </a:ext>
            </a:extLst>
          </p:cNvPr>
          <p:cNvSpPr/>
          <p:nvPr/>
        </p:nvSpPr>
        <p:spPr>
          <a:xfrm rot="20394919">
            <a:off x="3481879" y="4645538"/>
            <a:ext cx="729049" cy="744401"/>
          </a:xfrm>
          <a:prstGeom prst="ellipse">
            <a:avLst/>
          </a:prstGeom>
          <a:solidFill>
            <a:srgbClr val="35EC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425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283898" y="-313609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5959" y="755841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2553978" y="698946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3036564" y="649770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2862828" y="681052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584923" y="246316"/>
            <a:ext cx="7022152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LES MOTS DE PASSES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0B1D226-5C6F-B3D3-3B8D-3DC3E7F70416}"/>
              </a:ext>
            </a:extLst>
          </p:cNvPr>
          <p:cNvSpPr txBox="1">
            <a:spLocks/>
          </p:cNvSpPr>
          <p:nvPr/>
        </p:nvSpPr>
        <p:spPr>
          <a:xfrm>
            <a:off x="4317664" y="550538"/>
            <a:ext cx="3556669" cy="17288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COMMENT LE SÉCURISÉ</a:t>
            </a:r>
            <a:endParaRPr lang="fr-FR" sz="24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7CF386C-7C49-06FB-D406-20248F6E0178}"/>
              </a:ext>
            </a:extLst>
          </p:cNvPr>
          <p:cNvSpPr/>
          <p:nvPr/>
        </p:nvSpPr>
        <p:spPr>
          <a:xfrm rot="20018908">
            <a:off x="3114510" y="3550521"/>
            <a:ext cx="5877999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4C9FA99-7B50-16CB-A513-F3028C3BA035}"/>
              </a:ext>
            </a:extLst>
          </p:cNvPr>
          <p:cNvSpPr/>
          <p:nvPr/>
        </p:nvSpPr>
        <p:spPr>
          <a:xfrm>
            <a:off x="9131105" y="1466846"/>
            <a:ext cx="2093864" cy="196215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 lié</a:t>
            </a:r>
          </a:p>
          <a:p>
            <a:pPr algn="ctr"/>
            <a:r>
              <a:rPr lang="fr-FR" b="1">
                <a:solidFill>
                  <a:schemeClr val="bg1"/>
                </a:solidFill>
                <a:latin typeface="Poppins"/>
                <a:cs typeface="Poppins"/>
              </a:rPr>
              <a:t>à vous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A947701-5884-95B0-B6B4-7012CA0367B5}"/>
              </a:ext>
            </a:extLst>
          </p:cNvPr>
          <p:cNvSpPr/>
          <p:nvPr/>
        </p:nvSpPr>
        <p:spPr>
          <a:xfrm>
            <a:off x="9125318" y="4310940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Caractères</a:t>
            </a:r>
            <a:endParaRPr lang="fr-FR" b="1">
              <a:solidFill>
                <a:srgbClr val="ECECE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spéciaux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2B6B92-C2D5-E62B-EB81-27E2FB19DE66}"/>
              </a:ext>
            </a:extLst>
          </p:cNvPr>
          <p:cNvSpPr/>
          <p:nvPr/>
        </p:nvSpPr>
        <p:spPr>
          <a:xfrm>
            <a:off x="1097587" y="1460933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Longueur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03B0A5E-7326-3799-C1C1-3CB7356133D5}"/>
              </a:ext>
            </a:extLst>
          </p:cNvPr>
          <p:cNvSpPr/>
          <p:nvPr/>
        </p:nvSpPr>
        <p:spPr>
          <a:xfrm>
            <a:off x="1097587" y="4312278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Sens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7FF3F13-0DD0-8A8D-4740-C89E1C76159A}"/>
              </a:ext>
            </a:extLst>
          </p:cNvPr>
          <p:cNvSpPr/>
          <p:nvPr/>
        </p:nvSpPr>
        <p:spPr>
          <a:xfrm rot="1540631">
            <a:off x="3261526" y="3505575"/>
            <a:ext cx="5589426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C7BD55-4EF3-3C2A-14F6-4A001F5E823F}"/>
              </a:ext>
            </a:extLst>
          </p:cNvPr>
          <p:cNvSpPr/>
          <p:nvPr/>
        </p:nvSpPr>
        <p:spPr>
          <a:xfrm rot="20394919">
            <a:off x="7920601" y="2448255"/>
            <a:ext cx="729049" cy="7444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419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34A97066-222B-229C-B1C8-F28ACBC06D01}"/>
              </a:ext>
            </a:extLst>
          </p:cNvPr>
          <p:cNvSpPr txBox="1">
            <a:spLocks/>
          </p:cNvSpPr>
          <p:nvPr/>
        </p:nvSpPr>
        <p:spPr>
          <a:xfrm>
            <a:off x="2134353" y="1539947"/>
            <a:ext cx="7022152" cy="12020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 algn="ctr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 </a:t>
            </a:r>
            <a:r>
              <a:rPr lang="fr-FR" sz="2400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Idées d’alternatives pour les lettres</a:t>
            </a:r>
          </a:p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D7EC0848-7E23-4A1B-39DC-3E3989146A64}"/>
              </a:ext>
            </a:extLst>
          </p:cNvPr>
          <p:cNvSpPr txBox="1">
            <a:spLocks/>
          </p:cNvSpPr>
          <p:nvPr/>
        </p:nvSpPr>
        <p:spPr>
          <a:xfrm>
            <a:off x="2584923" y="1519554"/>
            <a:ext cx="7022152" cy="12020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 algn="ctr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 </a:t>
            </a:r>
            <a:r>
              <a:rPr lang="fr-FR" sz="2400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!#é€$ #’@it73rZà7i|&lt;€$ %0µr i3$ i€77r3$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9" name="Image 8" descr="Une image contenant Graphique, Police, logo, symbole&#10;&#10;Description générée automatiquement">
            <a:extLst>
              <a:ext uri="{FF2B5EF4-FFF2-40B4-BE49-F238E27FC236}">
                <a16:creationId xmlns:a16="http://schemas.microsoft.com/office/drawing/2014/main" id="{9AE3F673-75DE-7962-0159-2FA4887B4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76" y="1758589"/>
            <a:ext cx="753037" cy="753037"/>
          </a:xfrm>
          <a:prstGeom prst="rect">
            <a:avLst/>
          </a:prstGeom>
        </p:spPr>
      </p:pic>
      <p:pic>
        <p:nvPicPr>
          <p:cNvPr id="4" name="Image 3" descr="Une image contenant cercle, Graphique, Caractère coloré&#10;&#10;Description générée automatiquement">
            <a:extLst>
              <a:ext uri="{FF2B5EF4-FFF2-40B4-BE49-F238E27FC236}">
                <a16:creationId xmlns:a16="http://schemas.microsoft.com/office/drawing/2014/main" id="{C751F9CF-8CB4-857D-EC54-8F462814C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46" y="1746302"/>
            <a:ext cx="789353" cy="789353"/>
          </a:xfrm>
          <a:prstGeom prst="rect">
            <a:avLst/>
          </a:prstGeom>
        </p:spPr>
      </p:pic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8878" y="7672388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2586897" y="7103441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3069483" y="6611684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2895747" y="6924498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584923" y="246316"/>
            <a:ext cx="7022152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LES MOTS DE PASSES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graphicFrame>
        <p:nvGraphicFramePr>
          <p:cNvPr id="6" name="Tableau 18">
            <a:extLst>
              <a:ext uri="{FF2B5EF4-FFF2-40B4-BE49-F238E27FC236}">
                <a16:creationId xmlns:a16="http://schemas.microsoft.com/office/drawing/2014/main" id="{EC9375EE-3FA8-E73B-8F6A-1FF589105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01001"/>
              </p:ext>
            </p:extLst>
          </p:nvPr>
        </p:nvGraphicFramePr>
        <p:xfrm>
          <a:off x="1312749" y="2742009"/>
          <a:ext cx="8665360" cy="345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340">
                  <a:extLst>
                    <a:ext uri="{9D8B030D-6E8A-4147-A177-3AD203B41FA5}">
                      <a16:colId xmlns:a16="http://schemas.microsoft.com/office/drawing/2014/main" val="1623331950"/>
                    </a:ext>
                  </a:extLst>
                </a:gridCol>
                <a:gridCol w="2166340">
                  <a:extLst>
                    <a:ext uri="{9D8B030D-6E8A-4147-A177-3AD203B41FA5}">
                      <a16:colId xmlns:a16="http://schemas.microsoft.com/office/drawing/2014/main" val="1786774383"/>
                    </a:ext>
                  </a:extLst>
                </a:gridCol>
                <a:gridCol w="2166340">
                  <a:extLst>
                    <a:ext uri="{9D8B030D-6E8A-4147-A177-3AD203B41FA5}">
                      <a16:colId xmlns:a16="http://schemas.microsoft.com/office/drawing/2014/main" val="2311968265"/>
                    </a:ext>
                  </a:extLst>
                </a:gridCol>
                <a:gridCol w="2166340">
                  <a:extLst>
                    <a:ext uri="{9D8B030D-6E8A-4147-A177-3AD203B41FA5}">
                      <a16:colId xmlns:a16="http://schemas.microsoft.com/office/drawing/2014/main" val="2758978267"/>
                    </a:ext>
                  </a:extLst>
                </a:gridCol>
              </a:tblGrid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LETTRE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ALTERNATIVE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LETTRE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ALTERNATIVE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259213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@ à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>
                          <a:solidFill>
                            <a:schemeClr val="tx1"/>
                          </a:solidFill>
                        </a:rPr>
                        <a:t>9 « 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227275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#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53702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Ç (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| ! 1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96624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#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J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F8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21287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é è &amp; € 3 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8146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£</a:t>
                      </a:r>
                      <a:endParaRPr lang="fr-FR" sz="3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I (i maj)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58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5406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8">
            <a:extLst>
              <a:ext uri="{FF2B5EF4-FFF2-40B4-BE49-F238E27FC236}">
                <a16:creationId xmlns:a16="http://schemas.microsoft.com/office/drawing/2014/main" id="{2520ADAA-5355-9C2C-7A5C-A1E2CD8DA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700290"/>
              </p:ext>
            </p:extLst>
          </p:nvPr>
        </p:nvGraphicFramePr>
        <p:xfrm>
          <a:off x="1312749" y="2742009"/>
          <a:ext cx="8665360" cy="3909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340">
                  <a:extLst>
                    <a:ext uri="{9D8B030D-6E8A-4147-A177-3AD203B41FA5}">
                      <a16:colId xmlns:a16="http://schemas.microsoft.com/office/drawing/2014/main" val="1623331950"/>
                    </a:ext>
                  </a:extLst>
                </a:gridCol>
                <a:gridCol w="2166340">
                  <a:extLst>
                    <a:ext uri="{9D8B030D-6E8A-4147-A177-3AD203B41FA5}">
                      <a16:colId xmlns:a16="http://schemas.microsoft.com/office/drawing/2014/main" val="1786774383"/>
                    </a:ext>
                  </a:extLst>
                </a:gridCol>
                <a:gridCol w="2166340">
                  <a:extLst>
                    <a:ext uri="{9D8B030D-6E8A-4147-A177-3AD203B41FA5}">
                      <a16:colId xmlns:a16="http://schemas.microsoft.com/office/drawing/2014/main" val="2311968265"/>
                    </a:ext>
                  </a:extLst>
                </a:gridCol>
                <a:gridCol w="2166340">
                  <a:extLst>
                    <a:ext uri="{9D8B030D-6E8A-4147-A177-3AD203B41FA5}">
                      <a16:colId xmlns:a16="http://schemas.microsoft.com/office/drawing/2014/main" val="2758978267"/>
                    </a:ext>
                  </a:extLst>
                </a:gridCol>
              </a:tblGrid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LETTRE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ALTERNATIVE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LETTRE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ALTERNATIVE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259213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^^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7 -|</a:t>
                      </a:r>
                      <a:endParaRPr lang="fr-FR" sz="3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227275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Z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U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Ù µ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53702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&lt; ^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96624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err="1">
                          <a:solidFill>
                            <a:schemeClr val="tx1"/>
                          </a:solidFill>
                        </a:rPr>
                        <a:t>vv</a:t>
                      </a:r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  m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21287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 Q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9 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* + &gt;&lt;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8146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-&lt;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59531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5 $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Z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342732"/>
                  </a:ext>
                </a:extLst>
              </a:tr>
            </a:tbl>
          </a:graphicData>
        </a:graphic>
      </p:graphicFrame>
      <p:pic>
        <p:nvPicPr>
          <p:cNvPr id="4" name="Image 3" descr="Une image contenant cercle, Graphique, Caractère coloré&#10;&#10;Description générée automatiquement">
            <a:extLst>
              <a:ext uri="{FF2B5EF4-FFF2-40B4-BE49-F238E27FC236}">
                <a16:creationId xmlns:a16="http://schemas.microsoft.com/office/drawing/2014/main" id="{C751F9CF-8CB4-857D-EC54-8F462814C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46" y="1746302"/>
            <a:ext cx="789353" cy="789353"/>
          </a:xfrm>
          <a:prstGeom prst="rect">
            <a:avLst/>
          </a:prstGeom>
        </p:spPr>
      </p:pic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8878" y="7672388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2586897" y="7103441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3069483" y="6611684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2895747" y="6924498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584923" y="246316"/>
            <a:ext cx="7022152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LES MOTS DE PASSES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34A97066-222B-229C-B1C8-F28ACBC06D01}"/>
              </a:ext>
            </a:extLst>
          </p:cNvPr>
          <p:cNvSpPr txBox="1">
            <a:spLocks/>
          </p:cNvSpPr>
          <p:nvPr/>
        </p:nvSpPr>
        <p:spPr>
          <a:xfrm>
            <a:off x="2134353" y="1539947"/>
            <a:ext cx="7022152" cy="12020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 algn="ctr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 </a:t>
            </a:r>
            <a:r>
              <a:rPr lang="fr-FR" sz="2400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Idées d’alternatives pour les lettres</a:t>
            </a:r>
          </a:p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A92A0C3E-0F98-CFA5-647D-9D7AFC9C3922}"/>
              </a:ext>
            </a:extLst>
          </p:cNvPr>
          <p:cNvSpPr txBox="1">
            <a:spLocks/>
          </p:cNvSpPr>
          <p:nvPr/>
        </p:nvSpPr>
        <p:spPr>
          <a:xfrm>
            <a:off x="-5265661" y="1539947"/>
            <a:ext cx="10531322" cy="747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/>
              <a:t>INTERNET ET </a:t>
            </a:r>
            <a:r>
              <a:rPr lang="fr-FR" b="1">
                <a:solidFill>
                  <a:srgbClr val="5C8AFF"/>
                </a:solidFill>
              </a:rPr>
              <a:t>LA VIE PRIVÉE</a:t>
            </a:r>
          </a:p>
        </p:txBody>
      </p:sp>
      <p:pic>
        <p:nvPicPr>
          <p:cNvPr id="9" name="Image 8" descr="Une image contenant clipart, 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4A6CDE41-077A-5B2F-4FB9-D8F01F343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13" y="7127570"/>
            <a:ext cx="3613436" cy="36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23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34A97066-222B-229C-B1C8-F28ACBC06D01}"/>
              </a:ext>
            </a:extLst>
          </p:cNvPr>
          <p:cNvSpPr txBox="1">
            <a:spLocks/>
          </p:cNvSpPr>
          <p:nvPr/>
        </p:nvSpPr>
        <p:spPr>
          <a:xfrm>
            <a:off x="2584924" y="6908793"/>
            <a:ext cx="7022152" cy="12020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 algn="ctr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 Idées d’alternatives pour les lettres</a:t>
            </a:r>
          </a:p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4" name="Image 3" descr="Une image contenant cercle, Graphique, Caractère coloré&#10;&#10;Description générée automatiquement">
            <a:extLst>
              <a:ext uri="{FF2B5EF4-FFF2-40B4-BE49-F238E27FC236}">
                <a16:creationId xmlns:a16="http://schemas.microsoft.com/office/drawing/2014/main" id="{C751F9CF-8CB4-857D-EC54-8F462814C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17" y="7115148"/>
            <a:ext cx="789353" cy="789353"/>
          </a:xfrm>
          <a:prstGeom prst="rect">
            <a:avLst/>
          </a:prstGeom>
        </p:spPr>
      </p:pic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435461" y="246723"/>
            <a:ext cx="7321077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L’IDENTITÉ SUR INTERNET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graphicFrame>
        <p:nvGraphicFramePr>
          <p:cNvPr id="2" name="Tableau 18">
            <a:extLst>
              <a:ext uri="{FF2B5EF4-FFF2-40B4-BE49-F238E27FC236}">
                <a16:creationId xmlns:a16="http://schemas.microsoft.com/office/drawing/2014/main" id="{2520ADAA-5355-9C2C-7A5C-A1E2CD8DA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862850"/>
              </p:ext>
            </p:extLst>
          </p:nvPr>
        </p:nvGraphicFramePr>
        <p:xfrm>
          <a:off x="1763320" y="8110855"/>
          <a:ext cx="8665360" cy="3909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340">
                  <a:extLst>
                    <a:ext uri="{9D8B030D-6E8A-4147-A177-3AD203B41FA5}">
                      <a16:colId xmlns:a16="http://schemas.microsoft.com/office/drawing/2014/main" val="1623331950"/>
                    </a:ext>
                  </a:extLst>
                </a:gridCol>
                <a:gridCol w="2166340">
                  <a:extLst>
                    <a:ext uri="{9D8B030D-6E8A-4147-A177-3AD203B41FA5}">
                      <a16:colId xmlns:a16="http://schemas.microsoft.com/office/drawing/2014/main" val="1786774383"/>
                    </a:ext>
                  </a:extLst>
                </a:gridCol>
                <a:gridCol w="2166340">
                  <a:extLst>
                    <a:ext uri="{9D8B030D-6E8A-4147-A177-3AD203B41FA5}">
                      <a16:colId xmlns:a16="http://schemas.microsoft.com/office/drawing/2014/main" val="2311968265"/>
                    </a:ext>
                  </a:extLst>
                </a:gridCol>
                <a:gridCol w="2166340">
                  <a:extLst>
                    <a:ext uri="{9D8B030D-6E8A-4147-A177-3AD203B41FA5}">
                      <a16:colId xmlns:a16="http://schemas.microsoft.com/office/drawing/2014/main" val="2758978267"/>
                    </a:ext>
                  </a:extLst>
                </a:gridCol>
              </a:tblGrid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LETTRE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ALTERNATIVE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LETTRE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ALTERNATIVE</a:t>
                      </a:r>
                    </a:p>
                  </a:txBody>
                  <a:tcPr>
                    <a:solidFill>
                      <a:srgbClr val="2DEB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259213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^^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7 -|</a:t>
                      </a:r>
                      <a:endParaRPr lang="fr-FR" sz="32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227275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Z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U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Ù µ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53702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V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&lt; ^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096624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err="1">
                          <a:solidFill>
                            <a:schemeClr val="tx1"/>
                          </a:solidFill>
                        </a:rPr>
                        <a:t>vv</a:t>
                      </a:r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  m</a:t>
                      </a:r>
                    </a:p>
                  </a:txBody>
                  <a:tcPr>
                    <a:solidFill>
                      <a:srgbClr val="B2F8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21287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 Q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9 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* + &gt;&lt;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68146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-&lt;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595310"/>
                  </a:ext>
                </a:extLst>
              </a:tr>
              <a:tr h="488728"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5 $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Z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81F3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342732"/>
                  </a:ext>
                </a:extLst>
              </a:tr>
            </a:tbl>
          </a:graphicData>
        </a:graphic>
      </p:graphicFrame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047E516-4CAA-5EEB-39AF-040302528EF2}"/>
              </a:ext>
            </a:extLst>
          </p:cNvPr>
          <p:cNvSpPr txBox="1">
            <a:spLocks/>
          </p:cNvSpPr>
          <p:nvPr/>
        </p:nvSpPr>
        <p:spPr>
          <a:xfrm>
            <a:off x="786327" y="1803771"/>
            <a:ext cx="10531322" cy="747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/>
              <a:t>INTERNET ET </a:t>
            </a:r>
            <a:r>
              <a:rPr lang="fr-FR" b="1">
                <a:solidFill>
                  <a:srgbClr val="5C8AFF"/>
                </a:solidFill>
              </a:rPr>
              <a:t>LA VIE PRIVÉE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C8B24A-6B6C-0B23-C3C8-4355D1F1DBA0}"/>
              </a:ext>
            </a:extLst>
          </p:cNvPr>
          <p:cNvSpPr txBox="1"/>
          <p:nvPr/>
        </p:nvSpPr>
        <p:spPr>
          <a:xfrm rot="950100">
            <a:off x="5659336" y="-1422429"/>
            <a:ext cx="285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5C8AFF"/>
                </a:solidFill>
                <a:latin typeface="Segoe Script" panose="030B0504020000000003" pitchFamily="66" charset="0"/>
                <a:cs typeface="DaunPenh" panose="020B0604020202020204" pitchFamily="2" charset="0"/>
              </a:rPr>
              <a:t>Pas vraiment</a:t>
            </a:r>
          </a:p>
        </p:txBody>
      </p:sp>
      <p:cxnSp>
        <p:nvCxnSpPr>
          <p:cNvPr id="11" name="Connecteur : en arc 10">
            <a:extLst>
              <a:ext uri="{FF2B5EF4-FFF2-40B4-BE49-F238E27FC236}">
                <a16:creationId xmlns:a16="http://schemas.microsoft.com/office/drawing/2014/main" id="{CD30ECB8-B373-8FBC-41D2-06A60D7104CA}"/>
              </a:ext>
            </a:extLst>
          </p:cNvPr>
          <p:cNvCxnSpPr>
            <a:cxnSpLocks/>
          </p:cNvCxnSpPr>
          <p:nvPr/>
        </p:nvCxnSpPr>
        <p:spPr>
          <a:xfrm rot="5400000">
            <a:off x="6019915" y="-1088760"/>
            <a:ext cx="485290" cy="320845"/>
          </a:xfrm>
          <a:prstGeom prst="curvedConnector3">
            <a:avLst/>
          </a:prstGeom>
          <a:ln>
            <a:solidFill>
              <a:srgbClr val="5C8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D6E1DDA-7067-5EF2-A60D-94B8C1358110}"/>
              </a:ext>
            </a:extLst>
          </p:cNvPr>
          <p:cNvSpPr txBox="1"/>
          <p:nvPr/>
        </p:nvSpPr>
        <p:spPr>
          <a:xfrm>
            <a:off x="-6131046" y="2610558"/>
            <a:ext cx="61270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>
                <a:latin typeface="Poppins"/>
                <a:cs typeface="Poppins"/>
              </a:rPr>
              <a:t>La règle</a:t>
            </a:r>
            <a:r>
              <a:rPr lang="fr-FR" sz="2400">
                <a:solidFill>
                  <a:srgbClr val="FFCC00"/>
                </a:solidFill>
                <a:latin typeface="Poppins"/>
                <a:cs typeface="Poppins"/>
              </a:rPr>
              <a:t> </a:t>
            </a:r>
            <a:r>
              <a:rPr lang="fr-FR" sz="2400" b="1">
                <a:solidFill>
                  <a:srgbClr val="FFCC00"/>
                </a:solidFill>
                <a:latin typeface="Poppins"/>
                <a:cs typeface="Poppins"/>
              </a:rPr>
              <a:t>d’or </a:t>
            </a:r>
            <a:r>
              <a:rPr lang="fr-FR" sz="2400">
                <a:latin typeface="Poppins"/>
                <a:cs typeface="Poppins"/>
              </a:rPr>
              <a:t>d’internet c’est que tout reste gravé dans le marbre </a:t>
            </a:r>
            <a:endParaRPr lang="fr-FR" sz="2400" b="1">
              <a:solidFill>
                <a:srgbClr val="CC9900"/>
              </a:solidFill>
              <a:latin typeface="Poppins"/>
              <a:cs typeface="Poppins"/>
            </a:endParaRPr>
          </a:p>
        </p:txBody>
      </p:sp>
      <p:pic>
        <p:nvPicPr>
          <p:cNvPr id="17" name="Image 16" descr="Une image contenant clipart, 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08AB41E5-3A0D-4CED-258C-59C0766BA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13" y="3544620"/>
            <a:ext cx="3613436" cy="3613436"/>
          </a:xfrm>
          <a:prstGeom prst="rect">
            <a:avLst/>
          </a:prstGeom>
        </p:spPr>
      </p:pic>
      <p:pic>
        <p:nvPicPr>
          <p:cNvPr id="18" name="Image 17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F6875E75-7AA9-3CAA-0050-FA85CCA05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622" y="2551604"/>
            <a:ext cx="200196" cy="20019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1C7CE79-52A9-F4F1-DA1B-48339B807C9E}"/>
              </a:ext>
            </a:extLst>
          </p:cNvPr>
          <p:cNvSpPr txBox="1"/>
          <p:nvPr/>
        </p:nvSpPr>
        <p:spPr>
          <a:xfrm>
            <a:off x="13059045" y="3631923"/>
            <a:ext cx="472674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Profil (réseaux sociaux) </a:t>
            </a:r>
          </a:p>
          <a:p>
            <a:pPr marL="285750" indent="-28575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Commentaires sur forum</a:t>
            </a:r>
          </a:p>
          <a:p>
            <a:pPr marL="285750" indent="-28575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Jeux-vidéos</a:t>
            </a:r>
            <a:endParaRPr lang="fr-FR" sz="2400">
              <a:solidFill>
                <a:srgbClr val="5C8A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Presse vous concernant</a:t>
            </a:r>
          </a:p>
        </p:txBody>
      </p:sp>
    </p:spTree>
    <p:extLst>
      <p:ext uri="{BB962C8B-B14F-4D97-AF65-F5344CB8AC3E}">
        <p14:creationId xmlns:p14="http://schemas.microsoft.com/office/powerpoint/2010/main" val="2933653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435461" y="246723"/>
            <a:ext cx="7321077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L’IDENTITÉ SUR INTERNET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047E516-4CAA-5EEB-39AF-040302528EF2}"/>
              </a:ext>
            </a:extLst>
          </p:cNvPr>
          <p:cNvSpPr txBox="1">
            <a:spLocks/>
          </p:cNvSpPr>
          <p:nvPr/>
        </p:nvSpPr>
        <p:spPr>
          <a:xfrm>
            <a:off x="786327" y="1803771"/>
            <a:ext cx="10531322" cy="747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/>
              <a:t>INTERNET ET </a:t>
            </a:r>
            <a:r>
              <a:rPr lang="fr-FR" b="1">
                <a:solidFill>
                  <a:srgbClr val="5C8AFF"/>
                </a:solidFill>
              </a:rPr>
              <a:t>LA VIE PRIVÉE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C8B24A-6B6C-0B23-C3C8-4355D1F1DBA0}"/>
              </a:ext>
            </a:extLst>
          </p:cNvPr>
          <p:cNvSpPr txBox="1"/>
          <p:nvPr/>
        </p:nvSpPr>
        <p:spPr>
          <a:xfrm rot="256186">
            <a:off x="3690837" y="993712"/>
            <a:ext cx="285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5C8AFF"/>
                </a:solidFill>
                <a:latin typeface="Segoe Script" panose="030B0504020000000003" pitchFamily="66" charset="0"/>
                <a:cs typeface="DaunPenh" panose="020B0604020202020204" pitchFamily="2" charset="0"/>
              </a:rPr>
              <a:t>Pas vraiment</a:t>
            </a:r>
          </a:p>
        </p:txBody>
      </p:sp>
      <p:cxnSp>
        <p:nvCxnSpPr>
          <p:cNvPr id="11" name="Connecteur : en arc 10">
            <a:extLst>
              <a:ext uri="{FF2B5EF4-FFF2-40B4-BE49-F238E27FC236}">
                <a16:creationId xmlns:a16="http://schemas.microsoft.com/office/drawing/2014/main" id="{CD30ECB8-B373-8FBC-41D2-06A60D7104CA}"/>
              </a:ext>
            </a:extLst>
          </p:cNvPr>
          <p:cNvCxnSpPr>
            <a:cxnSpLocks/>
          </p:cNvCxnSpPr>
          <p:nvPr/>
        </p:nvCxnSpPr>
        <p:spPr>
          <a:xfrm rot="5400000">
            <a:off x="3969076" y="1400704"/>
            <a:ext cx="485290" cy="320845"/>
          </a:xfrm>
          <a:prstGeom prst="curvedConnector3">
            <a:avLst/>
          </a:prstGeom>
          <a:ln w="28575">
            <a:solidFill>
              <a:srgbClr val="5C8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D6E1DDA-7067-5EF2-A60D-94B8C1358110}"/>
              </a:ext>
            </a:extLst>
          </p:cNvPr>
          <p:cNvSpPr txBox="1"/>
          <p:nvPr/>
        </p:nvSpPr>
        <p:spPr>
          <a:xfrm>
            <a:off x="795980" y="2375295"/>
            <a:ext cx="61270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>
                <a:latin typeface="Poppins"/>
                <a:cs typeface="Poppins"/>
              </a:rPr>
              <a:t>La règle</a:t>
            </a:r>
            <a:r>
              <a:rPr lang="fr-FR" sz="2400">
                <a:solidFill>
                  <a:srgbClr val="FFCC00"/>
                </a:solidFill>
                <a:latin typeface="Poppins"/>
                <a:cs typeface="Poppins"/>
              </a:rPr>
              <a:t> </a:t>
            </a:r>
            <a:r>
              <a:rPr lang="fr-FR" sz="2400" b="1">
                <a:solidFill>
                  <a:srgbClr val="FFCC00"/>
                </a:solidFill>
                <a:latin typeface="Poppins"/>
                <a:cs typeface="Poppins"/>
              </a:rPr>
              <a:t>d’or </a:t>
            </a:r>
            <a:r>
              <a:rPr lang="fr-FR" sz="2400">
                <a:latin typeface="Poppins"/>
                <a:cs typeface="Poppins"/>
              </a:rPr>
              <a:t>d’internet c’est que tout reste gravé dans le marbre </a:t>
            </a:r>
            <a:endParaRPr lang="fr-FR" sz="2400" b="1">
              <a:solidFill>
                <a:srgbClr val="CC9900"/>
              </a:solidFill>
              <a:latin typeface="Poppins"/>
              <a:cs typeface="Poppins"/>
            </a:endParaRPr>
          </a:p>
        </p:txBody>
      </p:sp>
      <p:pic>
        <p:nvPicPr>
          <p:cNvPr id="17" name="Image 16" descr="Une image contenant clipart, 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08AB41E5-3A0D-4CED-258C-59C0766BA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13" y="3544620"/>
            <a:ext cx="3613436" cy="3613436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199616-14AA-F7AA-E584-5B5A65BA342A}"/>
              </a:ext>
            </a:extLst>
          </p:cNvPr>
          <p:cNvSpPr/>
          <p:nvPr/>
        </p:nvSpPr>
        <p:spPr>
          <a:xfrm>
            <a:off x="5365750" y="4711700"/>
            <a:ext cx="53975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Graphique, cœur, symbole, Police&#10;&#10;Description générée automatiquement">
            <a:extLst>
              <a:ext uri="{FF2B5EF4-FFF2-40B4-BE49-F238E27FC236}">
                <a16:creationId xmlns:a16="http://schemas.microsoft.com/office/drawing/2014/main" id="{22722F5A-4D58-FCB8-0C68-D7F8EF18B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92" y="4511222"/>
            <a:ext cx="733878" cy="733878"/>
          </a:xfrm>
          <a:prstGeom prst="rect">
            <a:avLst/>
          </a:prstGeom>
        </p:spPr>
      </p:pic>
      <p:pic>
        <p:nvPicPr>
          <p:cNvPr id="20" name="Image 19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489F5075-6726-2F14-D460-1B22F66DF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78" y="2351408"/>
            <a:ext cx="200196" cy="20019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18DBBA2-4F6C-457B-EE1D-4565CFC89D22}"/>
              </a:ext>
            </a:extLst>
          </p:cNvPr>
          <p:cNvSpPr txBox="1"/>
          <p:nvPr/>
        </p:nvSpPr>
        <p:spPr>
          <a:xfrm>
            <a:off x="7088305" y="3736307"/>
            <a:ext cx="472674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Profil (réseaux sociaux) </a:t>
            </a:r>
          </a:p>
          <a:p>
            <a:pPr marL="285750" indent="-28575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Commentaires sur forum</a:t>
            </a:r>
          </a:p>
          <a:p>
            <a:pPr marL="285750" indent="-28575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Jeux-vidéos</a:t>
            </a:r>
            <a:endParaRPr lang="fr-FR" sz="2400">
              <a:solidFill>
                <a:srgbClr val="5C8A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Presse vous concernant</a:t>
            </a:r>
          </a:p>
        </p:txBody>
      </p:sp>
      <p:pic>
        <p:nvPicPr>
          <p:cNvPr id="22" name="Image 21" descr="Une image contenant Graphique, cercle, Caractère coloré, graphisme&#10;&#10;Description générée automatiquement">
            <a:extLst>
              <a:ext uri="{FF2B5EF4-FFF2-40B4-BE49-F238E27FC236}">
                <a16:creationId xmlns:a16="http://schemas.microsoft.com/office/drawing/2014/main" id="{F034D218-8E3E-2273-6D9C-FA85EE345D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21" y="7158056"/>
            <a:ext cx="4308534" cy="4308534"/>
          </a:xfrm>
          <a:prstGeom prst="rect">
            <a:avLst/>
          </a:prstGeom>
        </p:spPr>
      </p:pic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F4BEF3A9-ADC6-CC5A-F7D2-7E42B9879B15}"/>
              </a:ext>
            </a:extLst>
          </p:cNvPr>
          <p:cNvSpPr txBox="1">
            <a:spLocks/>
          </p:cNvSpPr>
          <p:nvPr/>
        </p:nvSpPr>
        <p:spPr>
          <a:xfrm>
            <a:off x="13324386" y="2190021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NOM &amp; PRENOM</a:t>
            </a:r>
            <a:endParaRPr lang="fr-FR" sz="20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33445C3A-BAC0-F683-51C5-CC87AE9D8D44}"/>
              </a:ext>
            </a:extLst>
          </p:cNvPr>
          <p:cNvSpPr txBox="1">
            <a:spLocks/>
          </p:cNvSpPr>
          <p:nvPr/>
        </p:nvSpPr>
        <p:spPr>
          <a:xfrm>
            <a:off x="-3540415" y="2463864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PSEUDO</a:t>
            </a:r>
            <a:endParaRPr lang="fr-FR" sz="2400">
              <a:solidFill>
                <a:srgbClr val="35EC91"/>
              </a:solidFill>
              <a:latin typeface="Poppins"/>
              <a:cs typeface="Poppins"/>
            </a:endParaRP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61CB49CA-5070-EFE9-43FE-1BE11031CDF6}"/>
              </a:ext>
            </a:extLst>
          </p:cNvPr>
          <p:cNvSpPr txBox="1">
            <a:spLocks/>
          </p:cNvSpPr>
          <p:nvPr/>
        </p:nvSpPr>
        <p:spPr>
          <a:xfrm>
            <a:off x="-4016947" y="3376825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PERSONNES DE LA FAMILLE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2BDB1657-0A2D-556A-EC50-5EF6D180645F}"/>
              </a:ext>
            </a:extLst>
          </p:cNvPr>
          <p:cNvSpPr txBox="1">
            <a:spLocks/>
          </p:cNvSpPr>
          <p:nvPr/>
        </p:nvSpPr>
        <p:spPr>
          <a:xfrm>
            <a:off x="13324386" y="3245912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ÉTABLISSEMENT SCOLAIRE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7" name="Espace réservé du texte 3">
            <a:extLst>
              <a:ext uri="{FF2B5EF4-FFF2-40B4-BE49-F238E27FC236}">
                <a16:creationId xmlns:a16="http://schemas.microsoft.com/office/drawing/2014/main" id="{CEC9BD05-62EE-F63E-2FC3-545E396E25BB}"/>
              </a:ext>
            </a:extLst>
          </p:cNvPr>
          <p:cNvSpPr txBox="1">
            <a:spLocks/>
          </p:cNvSpPr>
          <p:nvPr/>
        </p:nvSpPr>
        <p:spPr>
          <a:xfrm>
            <a:off x="12969991" y="4788825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LIEU DE TRAVAIL</a:t>
            </a:r>
            <a:endParaRPr lang="fr-FR" sz="20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B262F05A-1056-F533-99A4-643BB7F3AB15}"/>
              </a:ext>
            </a:extLst>
          </p:cNvPr>
          <p:cNvSpPr txBox="1">
            <a:spLocks/>
          </p:cNvSpPr>
          <p:nvPr/>
        </p:nvSpPr>
        <p:spPr>
          <a:xfrm>
            <a:off x="-3728874" y="4714566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RECHERCHE DE PHOTO PAR I.A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23119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ercle, Graphique, Caractère coloré&#10;&#10;Description générée automatiquement">
            <a:extLst>
              <a:ext uri="{FF2B5EF4-FFF2-40B4-BE49-F238E27FC236}">
                <a16:creationId xmlns:a16="http://schemas.microsoft.com/office/drawing/2014/main" id="{C751F9CF-8CB4-857D-EC54-8F462814C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17" y="7115148"/>
            <a:ext cx="789353" cy="789353"/>
          </a:xfrm>
          <a:prstGeom prst="rect">
            <a:avLst/>
          </a:prstGeom>
        </p:spPr>
      </p:pic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435461" y="246723"/>
            <a:ext cx="7321077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L’IDENTITÉ SUR INTERNET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pic>
        <p:nvPicPr>
          <p:cNvPr id="16" name="Image 15" descr="Une image contenant Graphique, cercle, Caractère coloré, graphisme&#10;&#10;Description générée automatiquement">
            <a:extLst>
              <a:ext uri="{FF2B5EF4-FFF2-40B4-BE49-F238E27FC236}">
                <a16:creationId xmlns:a16="http://schemas.microsoft.com/office/drawing/2014/main" id="{FD977840-4EDE-8AE7-ABB7-3FB2DD45C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32" y="1635133"/>
            <a:ext cx="4308534" cy="4308534"/>
          </a:xfrm>
          <a:prstGeom prst="rect">
            <a:avLst/>
          </a:prstGeom>
        </p:spPr>
      </p:pic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89C31C1A-E42B-9F61-9192-53A4F9452ABC}"/>
              </a:ext>
            </a:extLst>
          </p:cNvPr>
          <p:cNvSpPr txBox="1">
            <a:spLocks/>
          </p:cNvSpPr>
          <p:nvPr/>
        </p:nvSpPr>
        <p:spPr>
          <a:xfrm>
            <a:off x="2640817" y="1154771"/>
            <a:ext cx="7022152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RÉALISER UN VEILLE SUR VOUS MÊME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704C0AFD-EBF1-91E9-4416-1B78AF60E1B3}"/>
              </a:ext>
            </a:extLst>
          </p:cNvPr>
          <p:cNvSpPr txBox="1">
            <a:spLocks/>
          </p:cNvSpPr>
          <p:nvPr/>
        </p:nvSpPr>
        <p:spPr>
          <a:xfrm>
            <a:off x="8316591" y="2576027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NOM &amp; PRENOM</a:t>
            </a:r>
            <a:endParaRPr lang="fr-FR" sz="20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B56FA227-23AC-822C-5378-EE3936A74B2E}"/>
              </a:ext>
            </a:extLst>
          </p:cNvPr>
          <p:cNvSpPr txBox="1">
            <a:spLocks/>
          </p:cNvSpPr>
          <p:nvPr/>
        </p:nvSpPr>
        <p:spPr>
          <a:xfrm>
            <a:off x="2080446" y="2651702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PSEUDO</a:t>
            </a:r>
            <a:endParaRPr lang="fr-FR" sz="2400">
              <a:solidFill>
                <a:srgbClr val="35EC91"/>
              </a:solidFill>
              <a:latin typeface="Poppins"/>
              <a:cs typeface="Poppins"/>
            </a:endParaRPr>
          </a:p>
        </p:txBody>
      </p:sp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1BAFE14D-4517-57D7-B404-38C177DE45CB}"/>
              </a:ext>
            </a:extLst>
          </p:cNvPr>
          <p:cNvSpPr txBox="1">
            <a:spLocks/>
          </p:cNvSpPr>
          <p:nvPr/>
        </p:nvSpPr>
        <p:spPr>
          <a:xfrm>
            <a:off x="1603914" y="3564663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PERSONNES DE LA FAMILLE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B7392B76-6F5F-1793-6FEF-2EE9610FE9DA}"/>
              </a:ext>
            </a:extLst>
          </p:cNvPr>
          <p:cNvSpPr txBox="1">
            <a:spLocks/>
          </p:cNvSpPr>
          <p:nvPr/>
        </p:nvSpPr>
        <p:spPr>
          <a:xfrm>
            <a:off x="8316591" y="3631918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ÉTABLISSEMENT SCOLAIRE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2039757A-89D1-3867-5FF2-8629C31EF362}"/>
              </a:ext>
            </a:extLst>
          </p:cNvPr>
          <p:cNvSpPr txBox="1">
            <a:spLocks/>
          </p:cNvSpPr>
          <p:nvPr/>
        </p:nvSpPr>
        <p:spPr>
          <a:xfrm>
            <a:off x="7962196" y="5174831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LIEU DE TRAVAIL</a:t>
            </a:r>
            <a:endParaRPr lang="fr-FR" sz="20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726E708E-4421-20C0-E9AE-FED9F4D8ECEA}"/>
              </a:ext>
            </a:extLst>
          </p:cNvPr>
          <p:cNvSpPr txBox="1">
            <a:spLocks/>
          </p:cNvSpPr>
          <p:nvPr/>
        </p:nvSpPr>
        <p:spPr>
          <a:xfrm>
            <a:off x="1891987" y="4902404"/>
            <a:ext cx="2337818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35EC91"/>
                </a:solidFill>
                <a:latin typeface="Poppins"/>
                <a:cs typeface="Poppins"/>
              </a:rPr>
              <a:t>RECHERCHE DE PHOTO PAR I.A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172934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098883" y="30378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21" y="5852160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95240" y="5283213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77826" y="4791456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704090" y="5104270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3AEE393D-2B25-15B5-AA50-D42CE342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953" y="1891187"/>
            <a:ext cx="4059936" cy="4059936"/>
          </a:xfrm>
          <a:prstGeom prst="rect">
            <a:avLst/>
          </a:prstGeom>
        </p:spPr>
      </p:pic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D4F27DFE-9683-22D4-275F-328E36A4B91E}"/>
              </a:ext>
            </a:extLst>
          </p:cNvPr>
          <p:cNvSpPr txBox="1">
            <a:spLocks/>
          </p:cNvSpPr>
          <p:nvPr/>
        </p:nvSpPr>
        <p:spPr>
          <a:xfrm>
            <a:off x="3283898" y="1556440"/>
            <a:ext cx="5624203" cy="1142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 dirty="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21" name="Image 20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48BC46B2-9C4B-8EAD-36F3-B9F567DCA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413">
            <a:off x="1402584" y="115402"/>
            <a:ext cx="1087809" cy="1087809"/>
          </a:xfrm>
          <a:prstGeom prst="rect">
            <a:avLst/>
          </a:prstGeom>
        </p:spPr>
      </p:pic>
      <p:pic>
        <p:nvPicPr>
          <p:cNvPr id="22" name="Image 21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2C68DFD1-5817-FB26-C2D9-B0282E6B5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338">
            <a:off x="60362" y="1035842"/>
            <a:ext cx="1364440" cy="1364440"/>
          </a:xfrm>
          <a:prstGeom prst="rect">
            <a:avLst/>
          </a:prstGeom>
        </p:spPr>
      </p:pic>
      <p:pic>
        <p:nvPicPr>
          <p:cNvPr id="23" name="Image 22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5A9DB07B-74D0-AA47-80F0-A945CCEFF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1095">
            <a:off x="1709139" y="1908891"/>
            <a:ext cx="949033" cy="949033"/>
          </a:xfrm>
          <a:prstGeom prst="rect">
            <a:avLst/>
          </a:prstGeom>
        </p:spPr>
      </p:pic>
      <p:pic>
        <p:nvPicPr>
          <p:cNvPr id="24" name="Image 23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E28424EC-8BCD-19F7-0261-22782D433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1095">
            <a:off x="1624907" y="3378323"/>
            <a:ext cx="448426" cy="448426"/>
          </a:xfrm>
          <a:prstGeom prst="rect">
            <a:avLst/>
          </a:prstGeom>
        </p:spPr>
      </p:pic>
      <p:pic>
        <p:nvPicPr>
          <p:cNvPr id="27" name="Image 26" descr="Une image contenant symbole, Graphique&#10;&#10;Description générée automatiquement">
            <a:extLst>
              <a:ext uri="{FF2B5EF4-FFF2-40B4-BE49-F238E27FC236}">
                <a16:creationId xmlns:a16="http://schemas.microsoft.com/office/drawing/2014/main" id="{F04AB9F3-1429-DC6F-CEB7-DB766991B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346" y="1924945"/>
            <a:ext cx="3992420" cy="399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435461" y="246723"/>
            <a:ext cx="7321077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L’IDENTITÉ SUR INTERNET</a:t>
            </a:r>
            <a:endParaRPr lang="fr-FR" sz="4800">
              <a:solidFill>
                <a:srgbClr val="FE7BAB"/>
              </a:solidFill>
            </a:endParaRPr>
          </a:p>
        </p:txBody>
      </p:sp>
      <p:pic>
        <p:nvPicPr>
          <p:cNvPr id="18" name="Image 17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F6875E75-7AA9-3CAA-0050-FA85CCA0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622" y="2551604"/>
            <a:ext cx="200196" cy="200196"/>
          </a:xfrm>
          <a:prstGeom prst="rect">
            <a:avLst/>
          </a:prstGeom>
        </p:spPr>
      </p:pic>
      <p:pic>
        <p:nvPicPr>
          <p:cNvPr id="16" name="Image 15" descr="Une image contenant Graphique, cercle, Caractère coloré, graphisme&#10;&#10;Description générée automatiquement">
            <a:extLst>
              <a:ext uri="{FF2B5EF4-FFF2-40B4-BE49-F238E27FC236}">
                <a16:creationId xmlns:a16="http://schemas.microsoft.com/office/drawing/2014/main" id="{FD977840-4EDE-8AE7-ABB7-3FB2DD45C3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32" y="1635133"/>
            <a:ext cx="4308534" cy="4308534"/>
          </a:xfrm>
          <a:prstGeom prst="rect">
            <a:avLst/>
          </a:prstGeom>
        </p:spPr>
      </p:pic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89C31C1A-E42B-9F61-9192-53A4F9452ABC}"/>
              </a:ext>
            </a:extLst>
          </p:cNvPr>
          <p:cNvSpPr txBox="1">
            <a:spLocks/>
          </p:cNvSpPr>
          <p:nvPr/>
        </p:nvSpPr>
        <p:spPr>
          <a:xfrm>
            <a:off x="2640817" y="1154771"/>
            <a:ext cx="7022152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LA VEILLE SUR LES MÉDIATEURS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1A463E-CEB4-767F-2CB5-2968DB06D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08" y="1879350"/>
            <a:ext cx="1019220" cy="17100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63B8FF-2334-0F9E-0D06-186D18B08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8723" y="4091952"/>
            <a:ext cx="1307083" cy="1529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426DF64-A398-9EC5-9C00-EFA1F99AB7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4420" y="4527360"/>
            <a:ext cx="1369015" cy="17592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B43A898-002E-DB1C-0CB3-18DDAEF76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2043" y="2019488"/>
            <a:ext cx="1125221" cy="178092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20920F7-49E9-1246-A982-58D639899A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4091" y="2238784"/>
            <a:ext cx="1446869" cy="1356049"/>
          </a:xfrm>
          <a:prstGeom prst="rect">
            <a:avLst/>
          </a:prstGeom>
        </p:spPr>
      </p:pic>
      <p:pic>
        <p:nvPicPr>
          <p:cNvPr id="2" name="Image 1" descr="Une image contenant personne, Visage humain, Menton, sourcil&#10;&#10;Description générée automatiquement">
            <a:extLst>
              <a:ext uri="{FF2B5EF4-FFF2-40B4-BE49-F238E27FC236}">
                <a16:creationId xmlns:a16="http://schemas.microsoft.com/office/drawing/2014/main" id="{3BA838F8-C2E9-9CD6-AA50-5CDA16B6F3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2947" y="1879299"/>
            <a:ext cx="1337993" cy="22080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8F84C7-EB8E-7FC0-A821-A3BACFE6AF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6601" y="4787301"/>
            <a:ext cx="1346079" cy="14959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E19D42-038A-EE50-477F-489866C828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6851" y="4703733"/>
            <a:ext cx="1350034" cy="16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38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1529787" y="166500"/>
            <a:ext cx="9132425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35EC91"/>
                </a:solidFill>
                <a:latin typeface="Poppins"/>
                <a:cs typeface="Poppins"/>
              </a:rPr>
              <a:t>RÉSEAUX SOCIAUX</a:t>
            </a:r>
            <a:endParaRPr lang="fr-FR" sz="4800">
              <a:solidFill>
                <a:srgbClr val="35EC91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pic>
        <p:nvPicPr>
          <p:cNvPr id="18" name="Image 17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F6875E75-7AA9-3CAA-0050-FA85CCA0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622" y="2551604"/>
            <a:ext cx="200196" cy="200196"/>
          </a:xfrm>
          <a:prstGeom prst="rect">
            <a:avLst/>
          </a:prstGeom>
        </p:spPr>
      </p:pic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89C31C1A-E42B-9F61-9192-53A4F9452ABC}"/>
              </a:ext>
            </a:extLst>
          </p:cNvPr>
          <p:cNvSpPr txBox="1">
            <a:spLocks/>
          </p:cNvSpPr>
          <p:nvPr/>
        </p:nvSpPr>
        <p:spPr>
          <a:xfrm>
            <a:off x="-3987" y="1894999"/>
            <a:ext cx="7022152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Cyberharcèlement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5" name="Image 4" descr="Une image contenant clipart, dessin humoristique, Dessin animé, illustration&#10;&#10;Description générée automatiquement">
            <a:extLst>
              <a:ext uri="{FF2B5EF4-FFF2-40B4-BE49-F238E27FC236}">
                <a16:creationId xmlns:a16="http://schemas.microsoft.com/office/drawing/2014/main" id="{7AA35FDB-CB73-F9F6-F4C2-95EF4F8A8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89" y="2377446"/>
            <a:ext cx="2724752" cy="2724752"/>
          </a:xfrm>
          <a:prstGeom prst="rect">
            <a:avLst/>
          </a:prstGeom>
        </p:spPr>
      </p:pic>
      <p:pic>
        <p:nvPicPr>
          <p:cNvPr id="8" name="Image 7" descr="Une image contenant clipart, dessin humoristique, illustration, sourire&#10;&#10;Description générée automatiquement">
            <a:extLst>
              <a:ext uri="{FF2B5EF4-FFF2-40B4-BE49-F238E27FC236}">
                <a16:creationId xmlns:a16="http://schemas.microsoft.com/office/drawing/2014/main" id="{C4D0B4C1-8F84-1FC2-6F6B-947D0361E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460" y="2377446"/>
            <a:ext cx="2724752" cy="2724752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55305E2-5E8D-6ABE-80C8-C294443B343C}"/>
              </a:ext>
            </a:extLst>
          </p:cNvPr>
          <p:cNvSpPr txBox="1">
            <a:spLocks/>
          </p:cNvSpPr>
          <p:nvPr/>
        </p:nvSpPr>
        <p:spPr>
          <a:xfrm>
            <a:off x="5620029" y="1894999"/>
            <a:ext cx="7022152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Fausse identité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1502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1529787" y="166500"/>
            <a:ext cx="9132425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35EC91"/>
                </a:solidFill>
                <a:latin typeface="Poppins"/>
                <a:cs typeface="Poppins"/>
              </a:rPr>
              <a:t>RÉSEAUX SOCIAUX</a:t>
            </a:r>
            <a:endParaRPr lang="fr-FR" sz="4800">
              <a:solidFill>
                <a:srgbClr val="35EC91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pic>
        <p:nvPicPr>
          <p:cNvPr id="18" name="Image 17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F6875E75-7AA9-3CAA-0050-FA85CCA0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622" y="2551604"/>
            <a:ext cx="200196" cy="200196"/>
          </a:xfrm>
          <a:prstGeom prst="rect">
            <a:avLst/>
          </a:prstGeom>
        </p:spPr>
      </p:pic>
      <p:pic>
        <p:nvPicPr>
          <p:cNvPr id="5" name="Image 4" descr="Une image contenant clipart, dessin humoristique, Dessin animé, illustration&#10;&#10;Description générée automatiquement">
            <a:extLst>
              <a:ext uri="{FF2B5EF4-FFF2-40B4-BE49-F238E27FC236}">
                <a16:creationId xmlns:a16="http://schemas.microsoft.com/office/drawing/2014/main" id="{7AA35FDB-CB73-F9F6-F4C2-95EF4F8A8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18" y="8861661"/>
            <a:ext cx="2724752" cy="2724752"/>
          </a:xfrm>
          <a:prstGeom prst="rect">
            <a:avLst/>
          </a:prstGeom>
        </p:spPr>
      </p:pic>
      <p:pic>
        <p:nvPicPr>
          <p:cNvPr id="8" name="Image 7" descr="Une image contenant clipart, dessin humoristique, illustration, sourire&#10;&#10;Description générée automatiquement">
            <a:extLst>
              <a:ext uri="{FF2B5EF4-FFF2-40B4-BE49-F238E27FC236}">
                <a16:creationId xmlns:a16="http://schemas.microsoft.com/office/drawing/2014/main" id="{C4D0B4C1-8F84-1FC2-6F6B-947D0361E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1" y="1227147"/>
            <a:ext cx="3678319" cy="3678319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55305E2-5E8D-6ABE-80C8-C294443B343C}"/>
              </a:ext>
            </a:extLst>
          </p:cNvPr>
          <p:cNvSpPr txBox="1">
            <a:spLocks/>
          </p:cNvSpPr>
          <p:nvPr/>
        </p:nvSpPr>
        <p:spPr>
          <a:xfrm>
            <a:off x="5867161" y="2127792"/>
            <a:ext cx="3433108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Fausse identité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08642B-2E12-9AC0-AD61-892AD01C2FDD}"/>
              </a:ext>
            </a:extLst>
          </p:cNvPr>
          <p:cNvSpPr txBox="1"/>
          <p:nvPr/>
        </p:nvSpPr>
        <p:spPr>
          <a:xfrm>
            <a:off x="6288615" y="2651702"/>
            <a:ext cx="462666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>
                <a:solidFill>
                  <a:srgbClr val="FE7BAB"/>
                </a:solidFill>
                <a:latin typeface="Poppins"/>
                <a:cs typeface="Poppins"/>
              </a:rPr>
              <a:t>Il est très facile de se créer une fausse identité de A à Z sur internet pour des arnaques ou pour faire du mal. On les appelle </a:t>
            </a:r>
            <a:r>
              <a:rPr lang="fr-FR" err="1">
                <a:solidFill>
                  <a:srgbClr val="FE7BAB"/>
                </a:solidFill>
                <a:latin typeface="Poppins"/>
                <a:cs typeface="Poppins"/>
              </a:rPr>
              <a:t>Catfish</a:t>
            </a:r>
            <a:r>
              <a:rPr lang="fr-FR" b="1">
                <a:solidFill>
                  <a:srgbClr val="FE7BAB"/>
                </a:solidFill>
                <a:latin typeface="Poppins"/>
                <a:cs typeface="Poppins"/>
              </a:rPr>
              <a:t> </a:t>
            </a:r>
            <a:r>
              <a:rPr lang="fr-FR">
                <a:solidFill>
                  <a:srgbClr val="FE7BAB"/>
                </a:solidFill>
                <a:latin typeface="Poppins"/>
                <a:cs typeface="Poppins"/>
              </a:rPr>
              <a:t>ou cyber-imposteur</a:t>
            </a:r>
            <a:endParaRPr lang="fr-FR" b="1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F37AD87C-D946-9BBF-366D-CFCF467D2F1F}"/>
              </a:ext>
            </a:extLst>
          </p:cNvPr>
          <p:cNvSpPr txBox="1">
            <a:spLocks/>
          </p:cNvSpPr>
          <p:nvPr/>
        </p:nvSpPr>
        <p:spPr>
          <a:xfrm>
            <a:off x="4031263" y="9156869"/>
            <a:ext cx="7022152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Cyberharcèlement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DCBDA6-0D17-1FDE-6B55-E7E732DE65B9}"/>
              </a:ext>
            </a:extLst>
          </p:cNvPr>
          <p:cNvSpPr txBox="1"/>
          <p:nvPr/>
        </p:nvSpPr>
        <p:spPr>
          <a:xfrm>
            <a:off x="5915599" y="9637231"/>
            <a:ext cx="496727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>
                <a:solidFill>
                  <a:srgbClr val="FE7BAB"/>
                </a:solidFill>
                <a:latin typeface="Poppins"/>
                <a:cs typeface="Poppins"/>
              </a:rPr>
              <a:t>Le harcèlement </a:t>
            </a:r>
            <a:r>
              <a:rPr lang="fr-FR" b="1">
                <a:solidFill>
                  <a:srgbClr val="35EC91"/>
                </a:solidFill>
                <a:latin typeface="Poppins"/>
                <a:cs typeface="Poppins"/>
              </a:rPr>
              <a:t>s'effectue via internet</a:t>
            </a:r>
            <a:r>
              <a:rPr lang="fr-FR">
                <a:solidFill>
                  <a:srgbClr val="35EC91"/>
                </a:solidFill>
                <a:latin typeface="Poppins"/>
                <a:cs typeface="Poppins"/>
              </a:rPr>
              <a:t> </a:t>
            </a:r>
            <a:r>
              <a:rPr lang="fr-FR">
                <a:solidFill>
                  <a:srgbClr val="FE7BAB"/>
                </a:solidFill>
                <a:latin typeface="Poppins"/>
                <a:cs typeface="Poppins"/>
              </a:rPr>
              <a:t>(sur un réseau social, un forum, un jeu vidéo multijoueur, un blog...).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8C29EFE-1164-F4EE-0D20-521D4E723F44}"/>
              </a:ext>
            </a:extLst>
          </p:cNvPr>
          <p:cNvSpPr txBox="1"/>
          <p:nvPr/>
        </p:nvSpPr>
        <p:spPr>
          <a:xfrm>
            <a:off x="5991615" y="10801494"/>
            <a:ext cx="496727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>
                <a:solidFill>
                  <a:srgbClr val="5C8AFF"/>
                </a:solidFill>
                <a:latin typeface="Poppins"/>
                <a:cs typeface="Poppins"/>
              </a:rPr>
              <a:t>Il faut le signaler sur la plateforme et le signaler sur le site "Pharos".</a:t>
            </a:r>
          </a:p>
        </p:txBody>
      </p:sp>
    </p:spTree>
    <p:extLst>
      <p:ext uri="{BB962C8B-B14F-4D97-AF65-F5344CB8AC3E}">
        <p14:creationId xmlns:p14="http://schemas.microsoft.com/office/powerpoint/2010/main" val="3299440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1529787" y="166500"/>
            <a:ext cx="9132425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35EC91"/>
                </a:solidFill>
                <a:latin typeface="Poppins"/>
                <a:cs typeface="Poppins"/>
              </a:rPr>
              <a:t>RÉSEAUX SOCIAUX</a:t>
            </a:r>
            <a:endParaRPr lang="fr-FR" sz="4800">
              <a:solidFill>
                <a:srgbClr val="35EC91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5130" y="5268799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pic>
        <p:nvPicPr>
          <p:cNvPr id="18" name="Image 17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F6875E75-7AA9-3CAA-0050-FA85CCA0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622" y="2551604"/>
            <a:ext cx="200196" cy="200196"/>
          </a:xfrm>
          <a:prstGeom prst="rect">
            <a:avLst/>
          </a:prstGeom>
        </p:spPr>
      </p:pic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89C31C1A-E42B-9F61-9192-53A4F9452ABC}"/>
              </a:ext>
            </a:extLst>
          </p:cNvPr>
          <p:cNvSpPr txBox="1">
            <a:spLocks/>
          </p:cNvSpPr>
          <p:nvPr/>
        </p:nvSpPr>
        <p:spPr>
          <a:xfrm>
            <a:off x="4135647" y="2204924"/>
            <a:ext cx="7022152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Cyberharcèlement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5" name="Image 4" descr="Une image contenant clipart, dessin humoristique, Dessin animé, illustration&#10;&#10;Description générée automatiquement">
            <a:extLst>
              <a:ext uri="{FF2B5EF4-FFF2-40B4-BE49-F238E27FC236}">
                <a16:creationId xmlns:a16="http://schemas.microsoft.com/office/drawing/2014/main" id="{7AA35FDB-CB73-F9F6-F4C2-95EF4F8A8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32" y="1239007"/>
            <a:ext cx="3699909" cy="3699909"/>
          </a:xfrm>
          <a:prstGeom prst="rect">
            <a:avLst/>
          </a:prstGeom>
        </p:spPr>
      </p:pic>
      <p:pic>
        <p:nvPicPr>
          <p:cNvPr id="8" name="Image 7" descr="Une image contenant clipart, dessin humoristique, illustration, sourire&#10;&#10;Description générée automatiquement">
            <a:extLst>
              <a:ext uri="{FF2B5EF4-FFF2-40B4-BE49-F238E27FC236}">
                <a16:creationId xmlns:a16="http://schemas.microsoft.com/office/drawing/2014/main" id="{C4D0B4C1-8F84-1FC2-6F6B-947D0361E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37" y="-4021365"/>
            <a:ext cx="3678319" cy="3678319"/>
          </a:xfrm>
          <a:prstGeom prst="rect">
            <a:avLst/>
          </a:prstGeom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55305E2-5E8D-6ABE-80C8-C294443B343C}"/>
              </a:ext>
            </a:extLst>
          </p:cNvPr>
          <p:cNvSpPr txBox="1">
            <a:spLocks/>
          </p:cNvSpPr>
          <p:nvPr/>
        </p:nvSpPr>
        <p:spPr>
          <a:xfrm>
            <a:off x="5747441" y="-2935911"/>
            <a:ext cx="3433108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Fausse identité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7BF122-0641-3D93-5DA8-8B2E53A51BD5}"/>
              </a:ext>
            </a:extLst>
          </p:cNvPr>
          <p:cNvSpPr txBox="1"/>
          <p:nvPr/>
        </p:nvSpPr>
        <p:spPr>
          <a:xfrm>
            <a:off x="6019983" y="2685286"/>
            <a:ext cx="496727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>
                <a:solidFill>
                  <a:srgbClr val="FE7BAB"/>
                </a:solidFill>
                <a:latin typeface="Poppins"/>
                <a:cs typeface="Poppins"/>
              </a:rPr>
              <a:t>Le harcèlement </a:t>
            </a:r>
            <a:r>
              <a:rPr lang="fr-FR" b="1">
                <a:solidFill>
                  <a:srgbClr val="35EC91"/>
                </a:solidFill>
                <a:latin typeface="Poppins"/>
                <a:cs typeface="Poppins"/>
              </a:rPr>
              <a:t>s'effectue via internet</a:t>
            </a:r>
            <a:r>
              <a:rPr lang="fr-FR">
                <a:solidFill>
                  <a:srgbClr val="35EC91"/>
                </a:solidFill>
                <a:latin typeface="Poppins"/>
                <a:cs typeface="Poppins"/>
              </a:rPr>
              <a:t> </a:t>
            </a:r>
            <a:r>
              <a:rPr lang="fr-FR">
                <a:solidFill>
                  <a:srgbClr val="FE7BAB"/>
                </a:solidFill>
                <a:latin typeface="Poppins"/>
                <a:cs typeface="Poppins"/>
              </a:rPr>
              <a:t>(sur un réseau social, un forum, un jeu vidéo multijoueur, un blog...).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08642B-2E12-9AC0-AD61-892AD01C2FDD}"/>
              </a:ext>
            </a:extLst>
          </p:cNvPr>
          <p:cNvSpPr txBox="1"/>
          <p:nvPr/>
        </p:nvSpPr>
        <p:spPr>
          <a:xfrm>
            <a:off x="6168895" y="-2412001"/>
            <a:ext cx="462666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>
                <a:solidFill>
                  <a:srgbClr val="FE7BAB"/>
                </a:solidFill>
                <a:latin typeface="Poppins"/>
                <a:cs typeface="Poppins"/>
              </a:rPr>
              <a:t>Il est très facile de se créer une fausse identité de A à Z sur internet pour des arnaques ou pour faire du mal. On les appelle </a:t>
            </a:r>
            <a:r>
              <a:rPr lang="fr-FR" err="1">
                <a:solidFill>
                  <a:srgbClr val="FE7BAB"/>
                </a:solidFill>
                <a:latin typeface="Poppins"/>
                <a:cs typeface="Poppins"/>
              </a:rPr>
              <a:t>Catfish</a:t>
            </a:r>
            <a:r>
              <a:rPr lang="fr-FR" b="1">
                <a:solidFill>
                  <a:srgbClr val="FE7BAB"/>
                </a:solidFill>
                <a:latin typeface="Poppins"/>
                <a:cs typeface="Poppins"/>
              </a:rPr>
              <a:t> </a:t>
            </a:r>
            <a:r>
              <a:rPr lang="fr-FR">
                <a:solidFill>
                  <a:srgbClr val="FE7BAB"/>
                </a:solidFill>
                <a:latin typeface="Poppins"/>
                <a:cs typeface="Poppins"/>
              </a:rPr>
              <a:t>ou cyber-imposteur</a:t>
            </a:r>
            <a:endParaRPr lang="fr-FR" b="1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3BD1B3-8780-5DA5-CF0D-FF802021DFB5}"/>
              </a:ext>
            </a:extLst>
          </p:cNvPr>
          <p:cNvSpPr txBox="1"/>
          <p:nvPr/>
        </p:nvSpPr>
        <p:spPr>
          <a:xfrm>
            <a:off x="6095999" y="3849549"/>
            <a:ext cx="496727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>
                <a:solidFill>
                  <a:srgbClr val="5C8AFF"/>
                </a:solidFill>
                <a:latin typeface="Poppins"/>
                <a:cs typeface="Poppins"/>
              </a:rPr>
              <a:t>Il faut le signaler sur la plateforme et le signaler sur le site "Pharos".</a:t>
            </a:r>
          </a:p>
        </p:txBody>
      </p:sp>
    </p:spTree>
    <p:extLst>
      <p:ext uri="{BB962C8B-B14F-4D97-AF65-F5344CB8AC3E}">
        <p14:creationId xmlns:p14="http://schemas.microsoft.com/office/powerpoint/2010/main" val="652391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1529787" y="166500"/>
            <a:ext cx="9132425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35EC91"/>
                </a:solidFill>
                <a:latin typeface="Poppins"/>
                <a:cs typeface="Poppins"/>
              </a:rPr>
              <a:t>RÉSEAUX SOCIAUX</a:t>
            </a:r>
            <a:endParaRPr lang="fr-FR" sz="4800">
              <a:solidFill>
                <a:srgbClr val="35EC91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pic>
        <p:nvPicPr>
          <p:cNvPr id="18" name="Image 17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F6875E75-7AA9-3CAA-0050-FA85CCA0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622" y="2551604"/>
            <a:ext cx="200196" cy="200196"/>
          </a:xfrm>
          <a:prstGeom prst="rect">
            <a:avLst/>
          </a:prstGeom>
        </p:spPr>
      </p:pic>
      <p:pic>
        <p:nvPicPr>
          <p:cNvPr id="5" name="Image 4" descr="Une image contenant clipart, dessin humoristique, Dessin animé, illustration&#10;&#10;Description générée automatiquement">
            <a:extLst>
              <a:ext uri="{FF2B5EF4-FFF2-40B4-BE49-F238E27FC236}">
                <a16:creationId xmlns:a16="http://schemas.microsoft.com/office/drawing/2014/main" id="{7AA35FDB-CB73-F9F6-F4C2-95EF4F8A8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45" y="-4021365"/>
            <a:ext cx="3699909" cy="3699909"/>
          </a:xfrm>
          <a:prstGeom prst="rect">
            <a:avLst/>
          </a:prstGeom>
        </p:spPr>
      </p:pic>
      <p:pic>
        <p:nvPicPr>
          <p:cNvPr id="6" name="Image 5" descr="Une image contenant Graphique, logo, Police, texte&#10;&#10;Description générée automatiquement">
            <a:extLst>
              <a:ext uri="{FF2B5EF4-FFF2-40B4-BE49-F238E27FC236}">
                <a16:creationId xmlns:a16="http://schemas.microsoft.com/office/drawing/2014/main" id="{11D4E5F0-34D3-C5D2-96DF-8757AC2F3A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40" y="1791689"/>
            <a:ext cx="3501666" cy="3501666"/>
          </a:xfrm>
          <a:prstGeom prst="rect">
            <a:avLst/>
          </a:prstGeom>
        </p:spPr>
      </p:pic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72C19AC-73D9-2835-231A-D2F12D44D1E5}"/>
              </a:ext>
            </a:extLst>
          </p:cNvPr>
          <p:cNvSpPr txBox="1">
            <a:spLocks/>
          </p:cNvSpPr>
          <p:nvPr/>
        </p:nvSpPr>
        <p:spPr>
          <a:xfrm>
            <a:off x="2537902" y="1927596"/>
            <a:ext cx="3433108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>
                <a:solidFill>
                  <a:srgbClr val="FE7BAB"/>
                </a:solidFill>
                <a:latin typeface="Poppins"/>
                <a:cs typeface="Poppins"/>
              </a:rPr>
              <a:t>Fakes news</a:t>
            </a:r>
            <a:endParaRPr lang="fr-FR" sz="32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D8C664-F960-EBEF-0BF7-3E22DBB27311}"/>
              </a:ext>
            </a:extLst>
          </p:cNvPr>
          <p:cNvSpPr txBox="1"/>
          <p:nvPr/>
        </p:nvSpPr>
        <p:spPr>
          <a:xfrm>
            <a:off x="2558778" y="2411523"/>
            <a:ext cx="5251238" cy="37449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Elles se diffusent plus rapidement que des actualités réelles, elles sont trouvables sous forme de :</a:t>
            </a: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Articles ou vidéos d’infos</a:t>
            </a: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Drop shipping (influenceurs)</a:t>
            </a: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Montage photo et vidéo</a:t>
            </a: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I.A sous toutes ses formes</a:t>
            </a:r>
          </a:p>
          <a:p>
            <a:endParaRPr lang="fr-FR" sz="20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19" name="Image 18" descr="Une image contenant Graphique, Caractère coloré, cercle, graphisme&#10;&#10;Description générée automatiquement">
            <a:extLst>
              <a:ext uri="{FF2B5EF4-FFF2-40B4-BE49-F238E27FC236}">
                <a16:creationId xmlns:a16="http://schemas.microsoft.com/office/drawing/2014/main" id="{2A2F468A-1A38-B3AA-B32A-3080DC0AA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39" y="-1966735"/>
            <a:ext cx="1200266" cy="1200266"/>
          </a:xfrm>
          <a:prstGeom prst="rect">
            <a:avLst/>
          </a:prstGeom>
        </p:spPr>
      </p:pic>
      <p:pic>
        <p:nvPicPr>
          <p:cNvPr id="21" name="Image 20" descr="Une image contenant symbole, cercle, Graphique, Police&#10;&#10;Description générée automatiquement">
            <a:extLst>
              <a:ext uri="{FF2B5EF4-FFF2-40B4-BE49-F238E27FC236}">
                <a16:creationId xmlns:a16="http://schemas.microsoft.com/office/drawing/2014/main" id="{B22B4E44-CE29-A889-B75B-019891F01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576" y="2751799"/>
            <a:ext cx="1200266" cy="1200266"/>
          </a:xfrm>
          <a:prstGeom prst="rect">
            <a:avLst/>
          </a:prstGeom>
        </p:spPr>
      </p:pic>
      <p:pic>
        <p:nvPicPr>
          <p:cNvPr id="22" name="Image 21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A577BA8E-78D2-8395-F1FF-3868112291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99" y="8372252"/>
            <a:ext cx="1200266" cy="1200266"/>
          </a:xfrm>
          <a:prstGeom prst="rect">
            <a:avLst/>
          </a:prstGeom>
        </p:spPr>
      </p:pic>
      <p:pic>
        <p:nvPicPr>
          <p:cNvPr id="23" name="Image 22" descr="Une image contenant logo, symbole, Graphique, Police&#10;&#10;Description générée automatiquement">
            <a:extLst>
              <a:ext uri="{FF2B5EF4-FFF2-40B4-BE49-F238E27FC236}">
                <a16:creationId xmlns:a16="http://schemas.microsoft.com/office/drawing/2014/main" id="{FA593293-2CE1-8CD2-4432-8878B2238F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561" y="2751800"/>
            <a:ext cx="1200265" cy="120026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1060C3E-2D48-CEFA-2E03-AFAA99716297}"/>
              </a:ext>
            </a:extLst>
          </p:cNvPr>
          <p:cNvSpPr txBox="1"/>
          <p:nvPr/>
        </p:nvSpPr>
        <p:spPr>
          <a:xfrm>
            <a:off x="749747" y="-3334075"/>
            <a:ext cx="405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majorité des gens connectés…</a:t>
            </a:r>
          </a:p>
          <a:p>
            <a:pPr algn="ctr"/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9E9ADE58-3411-24A1-B965-21391A58E28B}"/>
              </a:ext>
            </a:extLst>
          </p:cNvPr>
          <p:cNvSpPr txBox="1">
            <a:spLocks/>
          </p:cNvSpPr>
          <p:nvPr/>
        </p:nvSpPr>
        <p:spPr>
          <a:xfrm>
            <a:off x="3446715" y="-2888994"/>
            <a:ext cx="7022152" cy="4803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Cyberharcèlement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3B82945-3521-763C-C831-9F5AC0803740}"/>
              </a:ext>
            </a:extLst>
          </p:cNvPr>
          <p:cNvSpPr txBox="1"/>
          <p:nvPr/>
        </p:nvSpPr>
        <p:spPr>
          <a:xfrm>
            <a:off x="5331051" y="-2408632"/>
            <a:ext cx="496727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>
                <a:solidFill>
                  <a:srgbClr val="FE7BAB"/>
                </a:solidFill>
                <a:latin typeface="Poppins"/>
                <a:cs typeface="Poppins"/>
              </a:rPr>
              <a:t>Le harcèlement </a:t>
            </a:r>
            <a:r>
              <a:rPr lang="fr-FR" b="1">
                <a:solidFill>
                  <a:srgbClr val="35EC91"/>
                </a:solidFill>
                <a:latin typeface="Poppins"/>
                <a:cs typeface="Poppins"/>
              </a:rPr>
              <a:t>s'effectue via internet</a:t>
            </a:r>
            <a:r>
              <a:rPr lang="fr-FR">
                <a:solidFill>
                  <a:srgbClr val="35EC91"/>
                </a:solidFill>
                <a:latin typeface="Poppins"/>
                <a:cs typeface="Poppins"/>
              </a:rPr>
              <a:t> </a:t>
            </a:r>
            <a:r>
              <a:rPr lang="fr-FR">
                <a:solidFill>
                  <a:srgbClr val="FE7BAB"/>
                </a:solidFill>
                <a:latin typeface="Poppins"/>
                <a:cs typeface="Poppins"/>
              </a:rPr>
              <a:t>(sur un réseau social, un forum, un jeu vidéo multijoueur, un blog...).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94B2376-9B58-9732-96F2-B7C2069A13AB}"/>
              </a:ext>
            </a:extLst>
          </p:cNvPr>
          <p:cNvSpPr txBox="1"/>
          <p:nvPr/>
        </p:nvSpPr>
        <p:spPr>
          <a:xfrm>
            <a:off x="5407067" y="-1244369"/>
            <a:ext cx="496727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b="1">
                <a:solidFill>
                  <a:srgbClr val="5C8AFF"/>
                </a:solidFill>
                <a:latin typeface="Poppins"/>
                <a:cs typeface="Poppins"/>
              </a:rPr>
              <a:t>Il faut le signaler sur la plateforme et le signaler sur le site "Pharos".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1F7C35F-D4E6-FE1D-9F5E-339D2CC3652C}"/>
              </a:ext>
            </a:extLst>
          </p:cNvPr>
          <p:cNvSpPr txBox="1"/>
          <p:nvPr/>
        </p:nvSpPr>
        <p:spPr>
          <a:xfrm>
            <a:off x="6838292" y="-3331518"/>
            <a:ext cx="427678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2400" b="1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Les jeunes (de 4 à 15 ans)</a:t>
            </a:r>
          </a:p>
          <a:p>
            <a:pPr algn="ctr"/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utilisent </a:t>
            </a:r>
            <a:r>
              <a:rPr lang="fr-FR" sz="2400" b="1" err="1">
                <a:solidFill>
                  <a:srgbClr val="5C8AFF"/>
                </a:solidFill>
                <a:latin typeface="Poppins"/>
                <a:cs typeface="Poppins"/>
              </a:rPr>
              <a:t>TikTok</a:t>
            </a: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 plus 1h30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31" name="Image 30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AFFFA652-1CAD-28B8-C7B6-EAB464BD29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13" y="-2436907"/>
            <a:ext cx="3393258" cy="19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78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1529787" y="166500"/>
            <a:ext cx="9132425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35EC91"/>
                </a:solidFill>
                <a:latin typeface="Poppins"/>
                <a:cs typeface="Poppins"/>
              </a:rPr>
              <a:t>RÉSEAUX SOCIAUX</a:t>
            </a:r>
            <a:endParaRPr lang="fr-FR" sz="4800">
              <a:solidFill>
                <a:srgbClr val="35EC91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pic>
        <p:nvPicPr>
          <p:cNvPr id="18" name="Image 17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F6875E75-7AA9-3CAA-0050-FA85CCA0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622" y="2551604"/>
            <a:ext cx="200196" cy="200196"/>
          </a:xfrm>
          <a:prstGeom prst="rect">
            <a:avLst/>
          </a:prstGeom>
        </p:spPr>
      </p:pic>
      <p:pic>
        <p:nvPicPr>
          <p:cNvPr id="6" name="Image 5" descr="Une image contenant Graphique, logo, Police, texte&#10;&#10;Description générée automatiquement">
            <a:extLst>
              <a:ext uri="{FF2B5EF4-FFF2-40B4-BE49-F238E27FC236}">
                <a16:creationId xmlns:a16="http://schemas.microsoft.com/office/drawing/2014/main" id="{11D4E5F0-34D3-C5D2-96DF-8757AC2F3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066" y="1983949"/>
            <a:ext cx="3501666" cy="3501666"/>
          </a:xfrm>
          <a:prstGeom prst="rect">
            <a:avLst/>
          </a:prstGeom>
        </p:spPr>
      </p:pic>
      <p:pic>
        <p:nvPicPr>
          <p:cNvPr id="19" name="Image 18" descr="Une image contenant Graphique, Caractère coloré, cercle, graphisme&#10;&#10;Description générée automatiquement">
            <a:extLst>
              <a:ext uri="{FF2B5EF4-FFF2-40B4-BE49-F238E27FC236}">
                <a16:creationId xmlns:a16="http://schemas.microsoft.com/office/drawing/2014/main" id="{44D2E93E-217D-DF7A-6F46-0571521D7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72" y="2876216"/>
            <a:ext cx="1200266" cy="1200266"/>
          </a:xfrm>
          <a:prstGeom prst="rect">
            <a:avLst/>
          </a:prstGeom>
        </p:spPr>
      </p:pic>
      <p:pic>
        <p:nvPicPr>
          <p:cNvPr id="21" name="Image 20" descr="Une image contenant symbole, cercle, Graphique, Police&#10;&#10;Description générée automatiquement">
            <a:extLst>
              <a:ext uri="{FF2B5EF4-FFF2-40B4-BE49-F238E27FC236}">
                <a16:creationId xmlns:a16="http://schemas.microsoft.com/office/drawing/2014/main" id="{DDCBA745-B747-70F7-2B89-6E70FF5B7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29" y="3352791"/>
            <a:ext cx="1200266" cy="1200266"/>
          </a:xfrm>
          <a:prstGeom prst="rect">
            <a:avLst/>
          </a:prstGeom>
        </p:spPr>
      </p:pic>
      <p:pic>
        <p:nvPicPr>
          <p:cNvPr id="22" name="Image 21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BA7F1CA6-8900-287D-7B77-F3988698F8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74" y="3772976"/>
            <a:ext cx="1200266" cy="1200266"/>
          </a:xfrm>
          <a:prstGeom prst="rect">
            <a:avLst/>
          </a:prstGeom>
        </p:spPr>
      </p:pic>
      <p:pic>
        <p:nvPicPr>
          <p:cNvPr id="23" name="Image 22" descr="Une image contenant logo, symbole, Graphique, Police&#10;&#10;Description générée automatiquement">
            <a:extLst>
              <a:ext uri="{FF2B5EF4-FFF2-40B4-BE49-F238E27FC236}">
                <a16:creationId xmlns:a16="http://schemas.microsoft.com/office/drawing/2014/main" id="{B1768F91-9567-50C9-31E6-6B323302D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16" y="3341837"/>
            <a:ext cx="1200265" cy="120026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B54C042-6991-0B9D-50AC-F6BEB9E8A073}"/>
              </a:ext>
            </a:extLst>
          </p:cNvPr>
          <p:cNvSpPr txBox="1"/>
          <p:nvPr/>
        </p:nvSpPr>
        <p:spPr>
          <a:xfrm>
            <a:off x="6911361" y="1981605"/>
            <a:ext cx="427678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2400" b="1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Les jeunes (de 4 à 15 ans)</a:t>
            </a:r>
          </a:p>
          <a:p>
            <a:pPr algn="ctr"/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utilisent </a:t>
            </a:r>
            <a:r>
              <a:rPr lang="fr-FR" sz="2400" b="1" err="1">
                <a:solidFill>
                  <a:srgbClr val="5C8AFF"/>
                </a:solidFill>
                <a:latin typeface="Poppins"/>
                <a:cs typeface="Poppins"/>
              </a:rPr>
              <a:t>TikTok</a:t>
            </a: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 plus 1h30</a:t>
            </a: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048EF85-4DFE-7CA9-3324-DCB9435869F2}"/>
              </a:ext>
            </a:extLst>
          </p:cNvPr>
          <p:cNvSpPr txBox="1"/>
          <p:nvPr/>
        </p:nvSpPr>
        <p:spPr>
          <a:xfrm>
            <a:off x="1139808" y="1936892"/>
            <a:ext cx="405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majorité des gens connectés…</a:t>
            </a:r>
          </a:p>
          <a:p>
            <a:pPr algn="ctr"/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26" name="Image 25" descr="Une image contenant Graphique, Police, graphisme, logo&#10;&#10;Description générée automatiquement">
            <a:extLst>
              <a:ext uri="{FF2B5EF4-FFF2-40B4-BE49-F238E27FC236}">
                <a16:creationId xmlns:a16="http://schemas.microsoft.com/office/drawing/2014/main" id="{E1B9123A-168C-5138-808C-2309467EE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81" y="2876216"/>
            <a:ext cx="3393258" cy="190870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0C9E299-2F2A-90F9-26FD-DE87606C8D4C}"/>
              </a:ext>
            </a:extLst>
          </p:cNvPr>
          <p:cNvSpPr txBox="1"/>
          <p:nvPr/>
        </p:nvSpPr>
        <p:spPr>
          <a:xfrm>
            <a:off x="7512914" y="6162902"/>
            <a:ext cx="427678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b="1">
                <a:solidFill>
                  <a:srgbClr val="5C8AFF"/>
                </a:solidFill>
                <a:latin typeface="Poppins"/>
                <a:cs typeface="Poppins"/>
              </a:rPr>
              <a:t>* 15 ans est l’âge légal pour s’inscrire sur les réseaux sociaux</a:t>
            </a:r>
          </a:p>
        </p:txBody>
      </p:sp>
      <p:pic>
        <p:nvPicPr>
          <p:cNvPr id="28" name="Image 27" descr="Une image contenant capture d’écran, cercle, Graphique, logo&#10;&#10;Description générée automatiquement">
            <a:extLst>
              <a:ext uri="{FF2B5EF4-FFF2-40B4-BE49-F238E27FC236}">
                <a16:creationId xmlns:a16="http://schemas.microsoft.com/office/drawing/2014/main" id="{3ED390B2-2A76-701D-E377-6DF377A5FB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14" y="7300259"/>
            <a:ext cx="2143986" cy="2143986"/>
          </a:xfrm>
          <a:prstGeom prst="rect">
            <a:avLst/>
          </a:prstGeom>
        </p:spPr>
      </p:pic>
      <p:pic>
        <p:nvPicPr>
          <p:cNvPr id="29" name="Image 28" descr="Une image contenant Graphique, graphisme, Caractère coloré, symbole&#10;&#10;Description générée automatiquement">
            <a:extLst>
              <a:ext uri="{FF2B5EF4-FFF2-40B4-BE49-F238E27FC236}">
                <a16:creationId xmlns:a16="http://schemas.microsoft.com/office/drawing/2014/main" id="{5B042560-6287-9F71-1CE6-A8A4C4FF50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1215" y="1451678"/>
            <a:ext cx="2143986" cy="2143986"/>
          </a:xfrm>
          <a:prstGeom prst="rect">
            <a:avLst/>
          </a:prstGeom>
        </p:spPr>
      </p:pic>
      <p:pic>
        <p:nvPicPr>
          <p:cNvPr id="30" name="Image 29" descr="Une image contenant Graphique, graphisme, cercle, Caractère coloré&#10;&#10;Description générée automatiquement">
            <a:extLst>
              <a:ext uri="{FF2B5EF4-FFF2-40B4-BE49-F238E27FC236}">
                <a16:creationId xmlns:a16="http://schemas.microsoft.com/office/drawing/2014/main" id="{898BCC8D-BFAA-B6EC-9AD5-3D44F45BF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511" y="-3512681"/>
            <a:ext cx="2143986" cy="2143986"/>
          </a:xfrm>
          <a:prstGeom prst="rect">
            <a:avLst/>
          </a:prstGeom>
        </p:spPr>
      </p:pic>
      <p:pic>
        <p:nvPicPr>
          <p:cNvPr id="31" name="Image 30" descr="Une image contenant jaune, symbole, Graphique, logo&#10;&#10;Description générée automatiquement">
            <a:extLst>
              <a:ext uri="{FF2B5EF4-FFF2-40B4-BE49-F238E27FC236}">
                <a16:creationId xmlns:a16="http://schemas.microsoft.com/office/drawing/2014/main" id="{ED998863-6099-BFA1-BB35-D8A83B2583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738" y="4330276"/>
            <a:ext cx="1737216" cy="1737216"/>
          </a:xfrm>
          <a:prstGeom prst="rect">
            <a:avLst/>
          </a:prstGeom>
          <a:ln>
            <a:solidFill>
              <a:srgbClr val="FFC900"/>
            </a:solidFill>
          </a:ln>
        </p:spPr>
      </p:pic>
      <p:sp>
        <p:nvSpPr>
          <p:cNvPr id="32" name="Espace réservé du texte 3">
            <a:extLst>
              <a:ext uri="{FF2B5EF4-FFF2-40B4-BE49-F238E27FC236}">
                <a16:creationId xmlns:a16="http://schemas.microsoft.com/office/drawing/2014/main" id="{59351F96-B419-8732-C4DF-3E8D399DDF6B}"/>
              </a:ext>
            </a:extLst>
          </p:cNvPr>
          <p:cNvSpPr txBox="1">
            <a:spLocks/>
          </p:cNvSpPr>
          <p:nvPr/>
        </p:nvSpPr>
        <p:spPr>
          <a:xfrm>
            <a:off x="-4044159" y="3456244"/>
            <a:ext cx="2966376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@gmail.com</a:t>
            </a:r>
          </a:p>
        </p:txBody>
      </p:sp>
      <p:sp>
        <p:nvSpPr>
          <p:cNvPr id="33" name="Espace réservé du texte 3">
            <a:extLst>
              <a:ext uri="{FF2B5EF4-FFF2-40B4-BE49-F238E27FC236}">
                <a16:creationId xmlns:a16="http://schemas.microsoft.com/office/drawing/2014/main" id="{F7CB0F35-972C-0CD6-24F4-D1E0ECA1A834}"/>
              </a:ext>
            </a:extLst>
          </p:cNvPr>
          <p:cNvSpPr txBox="1">
            <a:spLocks/>
          </p:cNvSpPr>
          <p:nvPr/>
        </p:nvSpPr>
        <p:spPr>
          <a:xfrm>
            <a:off x="3517648" y="9892519"/>
            <a:ext cx="3187172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@outlook.com</a:t>
            </a:r>
          </a:p>
        </p:txBody>
      </p:sp>
      <p:sp>
        <p:nvSpPr>
          <p:cNvPr id="34" name="Espace réservé du texte 3">
            <a:extLst>
              <a:ext uri="{FF2B5EF4-FFF2-40B4-BE49-F238E27FC236}">
                <a16:creationId xmlns:a16="http://schemas.microsoft.com/office/drawing/2014/main" id="{FFA899D3-8935-B7D9-7436-C5189F9A6D29}"/>
              </a:ext>
            </a:extLst>
          </p:cNvPr>
          <p:cNvSpPr txBox="1">
            <a:spLocks/>
          </p:cNvSpPr>
          <p:nvPr/>
        </p:nvSpPr>
        <p:spPr>
          <a:xfrm>
            <a:off x="7088305" y="-1306102"/>
            <a:ext cx="2966376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@yahoo.com</a:t>
            </a:r>
          </a:p>
        </p:txBody>
      </p: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7B951319-C1FF-A6A3-ABC8-EC0A76EC3320}"/>
              </a:ext>
            </a:extLst>
          </p:cNvPr>
          <p:cNvSpPr txBox="1">
            <a:spLocks/>
          </p:cNvSpPr>
          <p:nvPr/>
        </p:nvSpPr>
        <p:spPr>
          <a:xfrm>
            <a:off x="12875136" y="6067492"/>
            <a:ext cx="2966376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@laposte.net</a:t>
            </a:r>
          </a:p>
        </p:txBody>
      </p:sp>
      <p:sp>
        <p:nvSpPr>
          <p:cNvPr id="36" name="Espace réservé du texte 3">
            <a:extLst>
              <a:ext uri="{FF2B5EF4-FFF2-40B4-BE49-F238E27FC236}">
                <a16:creationId xmlns:a16="http://schemas.microsoft.com/office/drawing/2014/main" id="{C741D3F8-C769-82E5-4E6E-5FE0DE791B52}"/>
              </a:ext>
            </a:extLst>
          </p:cNvPr>
          <p:cNvSpPr txBox="1">
            <a:spLocks/>
          </p:cNvSpPr>
          <p:nvPr/>
        </p:nvSpPr>
        <p:spPr>
          <a:xfrm>
            <a:off x="3508858" y="9387358"/>
            <a:ext cx="3187172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@hotmail.com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217A44-2C16-3B2F-7503-B32878675434}"/>
              </a:ext>
            </a:extLst>
          </p:cNvPr>
          <p:cNvSpPr txBox="1">
            <a:spLocks/>
          </p:cNvSpPr>
          <p:nvPr/>
        </p:nvSpPr>
        <p:spPr>
          <a:xfrm>
            <a:off x="13076506" y="2085747"/>
            <a:ext cx="3433108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>
                <a:solidFill>
                  <a:srgbClr val="FE7BAB"/>
                </a:solidFill>
                <a:latin typeface="Poppins"/>
                <a:cs typeface="Poppins"/>
              </a:rPr>
              <a:t>Fakes news</a:t>
            </a:r>
            <a:endParaRPr lang="fr-FR" sz="32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7AC752-4BAE-9075-6B89-4A30C1149B36}"/>
              </a:ext>
            </a:extLst>
          </p:cNvPr>
          <p:cNvSpPr txBox="1"/>
          <p:nvPr/>
        </p:nvSpPr>
        <p:spPr>
          <a:xfrm>
            <a:off x="13097382" y="2569674"/>
            <a:ext cx="5251238" cy="37449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Elles se diffusent plus rapidement que des actualités réelles, elles sont trouvables sous forme de :</a:t>
            </a: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Articles ou vidéos d’infos</a:t>
            </a: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Drop shipping (influenceurs)</a:t>
            </a: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Montage photo et vidéo</a:t>
            </a: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I.A sous toutes ses formes</a:t>
            </a:r>
          </a:p>
          <a:p>
            <a:endParaRPr lang="fr-FR" sz="2000">
              <a:solidFill>
                <a:srgbClr val="5C8AFF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3741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1529787" y="166500"/>
            <a:ext cx="9132425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35EC91"/>
                </a:solidFill>
                <a:latin typeface="Poppins"/>
                <a:cs typeface="Poppins"/>
              </a:rPr>
              <a:t>LE MAIL ET SES DANGERS</a:t>
            </a:r>
            <a:endParaRPr lang="fr-FR" sz="4800">
              <a:solidFill>
                <a:srgbClr val="35EC91"/>
              </a:solidFill>
            </a:endParaRPr>
          </a:p>
        </p:txBody>
      </p:sp>
      <p:pic>
        <p:nvPicPr>
          <p:cNvPr id="18" name="Image 17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F6875E75-7AA9-3CAA-0050-FA85CCA0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622" y="2551604"/>
            <a:ext cx="200196" cy="200196"/>
          </a:xfrm>
          <a:prstGeom prst="rect">
            <a:avLst/>
          </a:prstGeom>
        </p:spPr>
      </p:pic>
      <p:pic>
        <p:nvPicPr>
          <p:cNvPr id="4" name="Image 3" descr="Une image contenant capture d’écran, cercle, Graphique, logo&#10;&#10;Description générée automatiquement">
            <a:extLst>
              <a:ext uri="{FF2B5EF4-FFF2-40B4-BE49-F238E27FC236}">
                <a16:creationId xmlns:a16="http://schemas.microsoft.com/office/drawing/2014/main" id="{C6E36DCF-160A-7912-84DE-E82E22400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53" y="3606312"/>
            <a:ext cx="2143986" cy="2143986"/>
          </a:xfrm>
          <a:prstGeom prst="rect">
            <a:avLst/>
          </a:prstGeom>
        </p:spPr>
      </p:pic>
      <p:pic>
        <p:nvPicPr>
          <p:cNvPr id="8" name="Image 7" descr="Une image contenant Graphique, graphisme, Caractère coloré, symbole&#10;&#10;Description générée automatiquement">
            <a:extLst>
              <a:ext uri="{FF2B5EF4-FFF2-40B4-BE49-F238E27FC236}">
                <a16:creationId xmlns:a16="http://schemas.microsoft.com/office/drawing/2014/main" id="{3D5B1BF6-3B06-BB28-D345-4871BBDDC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24" y="1601746"/>
            <a:ext cx="2143986" cy="2143986"/>
          </a:xfrm>
          <a:prstGeom prst="rect">
            <a:avLst/>
          </a:prstGeom>
        </p:spPr>
      </p:pic>
      <p:pic>
        <p:nvPicPr>
          <p:cNvPr id="11" name="Image 10" descr="Une image contenant Graphique, graphisme, cercle, Caractère coloré&#10;&#10;Description générée automatiquement">
            <a:extLst>
              <a:ext uri="{FF2B5EF4-FFF2-40B4-BE49-F238E27FC236}">
                <a16:creationId xmlns:a16="http://schemas.microsoft.com/office/drawing/2014/main" id="{4E81EB01-2CEE-E931-84A1-8E3541F9E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48" y="1711737"/>
            <a:ext cx="2143986" cy="2143986"/>
          </a:xfrm>
          <a:prstGeom prst="rect">
            <a:avLst/>
          </a:prstGeom>
        </p:spPr>
      </p:pic>
      <p:pic>
        <p:nvPicPr>
          <p:cNvPr id="17" name="Image 16" descr="Une image contenant jaune, symbole, Graphique, logo&#10;&#10;Description générée automatiquement">
            <a:extLst>
              <a:ext uri="{FF2B5EF4-FFF2-40B4-BE49-F238E27FC236}">
                <a16:creationId xmlns:a16="http://schemas.microsoft.com/office/drawing/2014/main" id="{E5B4C3BC-29BC-E357-6C5D-305B8258B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626" y="4404328"/>
            <a:ext cx="1737216" cy="1737216"/>
          </a:xfrm>
          <a:prstGeom prst="rect">
            <a:avLst/>
          </a:prstGeom>
          <a:ln>
            <a:solidFill>
              <a:srgbClr val="FFC900"/>
            </a:solidFill>
          </a:ln>
        </p:spPr>
      </p:pic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DDAE4246-65CC-C83B-6632-065822A91E0A}"/>
              </a:ext>
            </a:extLst>
          </p:cNvPr>
          <p:cNvSpPr txBox="1">
            <a:spLocks/>
          </p:cNvSpPr>
          <p:nvPr/>
        </p:nvSpPr>
        <p:spPr>
          <a:xfrm>
            <a:off x="795980" y="3606312"/>
            <a:ext cx="2966376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@gmail.com</a:t>
            </a: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A7F22D9F-D21E-A558-6D32-3CAAC518DF98}"/>
              </a:ext>
            </a:extLst>
          </p:cNvPr>
          <p:cNvSpPr txBox="1">
            <a:spLocks/>
          </p:cNvSpPr>
          <p:nvPr/>
        </p:nvSpPr>
        <p:spPr>
          <a:xfrm>
            <a:off x="3565987" y="868029"/>
            <a:ext cx="5060024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>
                <a:solidFill>
                  <a:srgbClr val="FE7BAB"/>
                </a:solidFill>
                <a:latin typeface="Poppins"/>
                <a:cs typeface="Poppins"/>
              </a:rPr>
              <a:t>les différentes boites mail</a:t>
            </a:r>
            <a:endParaRPr lang="fr-FR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1CCB1594-C37C-5F1F-F24A-D975762B84B9}"/>
              </a:ext>
            </a:extLst>
          </p:cNvPr>
          <p:cNvSpPr txBox="1">
            <a:spLocks/>
          </p:cNvSpPr>
          <p:nvPr/>
        </p:nvSpPr>
        <p:spPr>
          <a:xfrm>
            <a:off x="3565987" y="6198572"/>
            <a:ext cx="3187172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@outlook.com</a:t>
            </a:r>
          </a:p>
        </p:txBody>
      </p:sp>
      <p:sp>
        <p:nvSpPr>
          <p:cNvPr id="30" name="Espace réservé du texte 3">
            <a:extLst>
              <a:ext uri="{FF2B5EF4-FFF2-40B4-BE49-F238E27FC236}">
                <a16:creationId xmlns:a16="http://schemas.microsoft.com/office/drawing/2014/main" id="{8597AD64-C9FA-5790-3A39-FFE2C0047C5D}"/>
              </a:ext>
            </a:extLst>
          </p:cNvPr>
          <p:cNvSpPr txBox="1">
            <a:spLocks/>
          </p:cNvSpPr>
          <p:nvPr/>
        </p:nvSpPr>
        <p:spPr>
          <a:xfrm>
            <a:off x="6686542" y="3918316"/>
            <a:ext cx="2966376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@yahoo.com</a:t>
            </a:r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4CF1A960-2592-B687-2825-AB5E3A21F625}"/>
              </a:ext>
            </a:extLst>
          </p:cNvPr>
          <p:cNvSpPr txBox="1">
            <a:spLocks/>
          </p:cNvSpPr>
          <p:nvPr/>
        </p:nvSpPr>
        <p:spPr>
          <a:xfrm>
            <a:off x="9179024" y="6141544"/>
            <a:ext cx="2966376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@laposte.net</a:t>
            </a:r>
          </a:p>
        </p:txBody>
      </p:sp>
      <p:sp>
        <p:nvSpPr>
          <p:cNvPr id="32" name="Espace réservé du texte 3">
            <a:extLst>
              <a:ext uri="{FF2B5EF4-FFF2-40B4-BE49-F238E27FC236}">
                <a16:creationId xmlns:a16="http://schemas.microsoft.com/office/drawing/2014/main" id="{4757932F-6E80-C51F-8CE5-BE0979070065}"/>
              </a:ext>
            </a:extLst>
          </p:cNvPr>
          <p:cNvSpPr txBox="1">
            <a:spLocks/>
          </p:cNvSpPr>
          <p:nvPr/>
        </p:nvSpPr>
        <p:spPr>
          <a:xfrm>
            <a:off x="3557197" y="5693411"/>
            <a:ext cx="3187172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@hotmail.com</a:t>
            </a:r>
          </a:p>
        </p:txBody>
      </p:sp>
      <p:pic>
        <p:nvPicPr>
          <p:cNvPr id="33" name="Image 32" descr="Une image contenant affichage, multimédia, Écran plat, Appareil de présentation&#10;&#10;Description générée automatiquement">
            <a:extLst>
              <a:ext uri="{FF2B5EF4-FFF2-40B4-BE49-F238E27FC236}">
                <a16:creationId xmlns:a16="http://schemas.microsoft.com/office/drawing/2014/main" id="{55150C3E-34B5-DDBC-15F7-2E71077B85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59" y="7572607"/>
            <a:ext cx="4420156" cy="4420156"/>
          </a:xfrm>
          <a:prstGeom prst="rect">
            <a:avLst/>
          </a:prstGeom>
        </p:spPr>
      </p:pic>
      <p:sp>
        <p:nvSpPr>
          <p:cNvPr id="34" name="Espace réservé du texte 3">
            <a:extLst>
              <a:ext uri="{FF2B5EF4-FFF2-40B4-BE49-F238E27FC236}">
                <a16:creationId xmlns:a16="http://schemas.microsoft.com/office/drawing/2014/main" id="{F1577D93-E5E9-C5DB-74F9-CFE96146DB59}"/>
              </a:ext>
            </a:extLst>
          </p:cNvPr>
          <p:cNvSpPr txBox="1">
            <a:spLocks/>
          </p:cNvSpPr>
          <p:nvPr/>
        </p:nvSpPr>
        <p:spPr>
          <a:xfrm>
            <a:off x="1376600" y="7772226"/>
            <a:ext cx="3433108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>
                <a:solidFill>
                  <a:srgbClr val="FE7BAB"/>
                </a:solidFill>
                <a:latin typeface="Poppins"/>
                <a:cs typeface="Poppins"/>
              </a:rPr>
              <a:t>Le Spam</a:t>
            </a:r>
            <a:endParaRPr lang="fr-FR" sz="32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F241CC0-BB95-FC29-9F70-8A9AD41587DE}"/>
              </a:ext>
            </a:extLst>
          </p:cNvPr>
          <p:cNvSpPr txBox="1"/>
          <p:nvPr/>
        </p:nvSpPr>
        <p:spPr>
          <a:xfrm>
            <a:off x="1376600" y="8256153"/>
            <a:ext cx="503203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C’est une campagne de mail massive qui a un but commercial </a:t>
            </a:r>
          </a:p>
          <a:p>
            <a:r>
              <a:rPr lang="fr-FR" sz="2400">
                <a:solidFill>
                  <a:srgbClr val="35EC91"/>
                </a:solidFill>
                <a:latin typeface="Poppins"/>
                <a:cs typeface="Poppins"/>
              </a:rPr>
              <a:t>(la plupart du temps)</a:t>
            </a: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2" name="Image 1" descr="Une image contenant Graphique, Police, Caractère coloré, jaune&#10;&#10;Description générée automatiquement">
            <a:extLst>
              <a:ext uri="{FF2B5EF4-FFF2-40B4-BE49-F238E27FC236}">
                <a16:creationId xmlns:a16="http://schemas.microsoft.com/office/drawing/2014/main" id="{C0A17394-6AF0-C1FD-6C91-D398C7D642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35" y="8387328"/>
            <a:ext cx="1568998" cy="156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6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1529787" y="166500"/>
            <a:ext cx="9132425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35EC91"/>
                </a:solidFill>
                <a:latin typeface="Poppins"/>
                <a:cs typeface="Poppins"/>
              </a:rPr>
              <a:t>LE MAIL ET SES DANGERS</a:t>
            </a:r>
            <a:endParaRPr lang="fr-FR" sz="4800">
              <a:solidFill>
                <a:srgbClr val="35EC91"/>
              </a:solidFill>
            </a:endParaRPr>
          </a:p>
        </p:txBody>
      </p:sp>
      <p:pic>
        <p:nvPicPr>
          <p:cNvPr id="18" name="Image 17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F6875E75-7AA9-3CAA-0050-FA85CCA0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622" y="2551604"/>
            <a:ext cx="200196" cy="200196"/>
          </a:xfrm>
          <a:prstGeom prst="rect">
            <a:avLst/>
          </a:prstGeom>
        </p:spPr>
      </p:pic>
      <p:pic>
        <p:nvPicPr>
          <p:cNvPr id="4" name="Image 3" descr="Une image contenant capture d’écran, cercle, Graphique, logo&#10;&#10;Description générée automatiquement">
            <a:extLst>
              <a:ext uri="{FF2B5EF4-FFF2-40B4-BE49-F238E27FC236}">
                <a16:creationId xmlns:a16="http://schemas.microsoft.com/office/drawing/2014/main" id="{C6E36DCF-160A-7912-84DE-E82E22400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81" y="-3592697"/>
            <a:ext cx="2143986" cy="2143986"/>
          </a:xfrm>
          <a:prstGeom prst="rect">
            <a:avLst/>
          </a:prstGeom>
        </p:spPr>
      </p:pic>
      <p:pic>
        <p:nvPicPr>
          <p:cNvPr id="8" name="Image 7" descr="Une image contenant Graphique, graphisme, Caractère coloré, symbole&#10;&#10;Description générée automatiquement">
            <a:extLst>
              <a:ext uri="{FF2B5EF4-FFF2-40B4-BE49-F238E27FC236}">
                <a16:creationId xmlns:a16="http://schemas.microsoft.com/office/drawing/2014/main" id="{3D5B1BF6-3B06-BB28-D345-4871BBDDC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2" y="-5597263"/>
            <a:ext cx="2143986" cy="2143986"/>
          </a:xfrm>
          <a:prstGeom prst="rect">
            <a:avLst/>
          </a:prstGeom>
        </p:spPr>
      </p:pic>
      <p:pic>
        <p:nvPicPr>
          <p:cNvPr id="11" name="Image 10" descr="Une image contenant Graphique, graphisme, cercle, Caractère coloré&#10;&#10;Description générée automatiquement">
            <a:extLst>
              <a:ext uri="{FF2B5EF4-FFF2-40B4-BE49-F238E27FC236}">
                <a16:creationId xmlns:a16="http://schemas.microsoft.com/office/drawing/2014/main" id="{4E81EB01-2CEE-E931-84A1-8E3541F9E4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76" y="-5487272"/>
            <a:ext cx="2143986" cy="2143986"/>
          </a:xfrm>
          <a:prstGeom prst="rect">
            <a:avLst/>
          </a:prstGeom>
        </p:spPr>
      </p:pic>
      <p:pic>
        <p:nvPicPr>
          <p:cNvPr id="17" name="Image 16" descr="Une image contenant jaune, symbole, Graphique, logo&#10;&#10;Description générée automatiquement">
            <a:extLst>
              <a:ext uri="{FF2B5EF4-FFF2-40B4-BE49-F238E27FC236}">
                <a16:creationId xmlns:a16="http://schemas.microsoft.com/office/drawing/2014/main" id="{E5B4C3BC-29BC-E357-6C5D-305B8258B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54" y="-2794681"/>
            <a:ext cx="1737216" cy="1737216"/>
          </a:xfrm>
          <a:prstGeom prst="rect">
            <a:avLst/>
          </a:prstGeom>
          <a:ln>
            <a:solidFill>
              <a:srgbClr val="FFC900"/>
            </a:solidFill>
          </a:ln>
        </p:spPr>
      </p:pic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DDAE4246-65CC-C83B-6632-065822A91E0A}"/>
              </a:ext>
            </a:extLst>
          </p:cNvPr>
          <p:cNvSpPr txBox="1">
            <a:spLocks/>
          </p:cNvSpPr>
          <p:nvPr/>
        </p:nvSpPr>
        <p:spPr>
          <a:xfrm>
            <a:off x="566808" y="-3592697"/>
            <a:ext cx="2966376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@gmail.com</a:t>
            </a:r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1CCB1594-C37C-5F1F-F24A-D975762B84B9}"/>
              </a:ext>
            </a:extLst>
          </p:cNvPr>
          <p:cNvSpPr txBox="1">
            <a:spLocks/>
          </p:cNvSpPr>
          <p:nvPr/>
        </p:nvSpPr>
        <p:spPr>
          <a:xfrm>
            <a:off x="3336815" y="-1000437"/>
            <a:ext cx="3187172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@outlook.com</a:t>
            </a:r>
          </a:p>
        </p:txBody>
      </p:sp>
      <p:sp>
        <p:nvSpPr>
          <p:cNvPr id="30" name="Espace réservé du texte 3">
            <a:extLst>
              <a:ext uri="{FF2B5EF4-FFF2-40B4-BE49-F238E27FC236}">
                <a16:creationId xmlns:a16="http://schemas.microsoft.com/office/drawing/2014/main" id="{8597AD64-C9FA-5790-3A39-FFE2C0047C5D}"/>
              </a:ext>
            </a:extLst>
          </p:cNvPr>
          <p:cNvSpPr txBox="1">
            <a:spLocks/>
          </p:cNvSpPr>
          <p:nvPr/>
        </p:nvSpPr>
        <p:spPr>
          <a:xfrm>
            <a:off x="6457370" y="-3280693"/>
            <a:ext cx="2966376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@yahoo.com</a:t>
            </a:r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4CF1A960-2592-B687-2825-AB5E3A21F625}"/>
              </a:ext>
            </a:extLst>
          </p:cNvPr>
          <p:cNvSpPr txBox="1">
            <a:spLocks/>
          </p:cNvSpPr>
          <p:nvPr/>
        </p:nvSpPr>
        <p:spPr>
          <a:xfrm>
            <a:off x="8949852" y="-1057465"/>
            <a:ext cx="2966376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@laposte.net</a:t>
            </a:r>
          </a:p>
        </p:txBody>
      </p:sp>
      <p:sp>
        <p:nvSpPr>
          <p:cNvPr id="32" name="Espace réservé du texte 3">
            <a:extLst>
              <a:ext uri="{FF2B5EF4-FFF2-40B4-BE49-F238E27FC236}">
                <a16:creationId xmlns:a16="http://schemas.microsoft.com/office/drawing/2014/main" id="{4757932F-6E80-C51F-8CE5-BE0979070065}"/>
              </a:ext>
            </a:extLst>
          </p:cNvPr>
          <p:cNvSpPr txBox="1">
            <a:spLocks/>
          </p:cNvSpPr>
          <p:nvPr/>
        </p:nvSpPr>
        <p:spPr>
          <a:xfrm>
            <a:off x="3328025" y="-1505598"/>
            <a:ext cx="3187172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@hotmail.com</a:t>
            </a:r>
          </a:p>
        </p:txBody>
      </p:sp>
      <p:pic>
        <p:nvPicPr>
          <p:cNvPr id="24" name="Image 23" descr="Une image contenant affichage, multimédia, Écran plat, Appareil de présentation&#10;&#10;Description générée automatiquement">
            <a:extLst>
              <a:ext uri="{FF2B5EF4-FFF2-40B4-BE49-F238E27FC236}">
                <a16:creationId xmlns:a16="http://schemas.microsoft.com/office/drawing/2014/main" id="{AC0985F5-CD2F-1DB1-B5ED-4345F2DA4B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14" y="1765720"/>
            <a:ext cx="4420156" cy="4420156"/>
          </a:xfrm>
          <a:prstGeom prst="rect">
            <a:avLst/>
          </a:prstGeom>
        </p:spPr>
      </p:pic>
      <p:pic>
        <p:nvPicPr>
          <p:cNvPr id="22" name="Image 21" descr="Une image contenant Graphique, Police, Caractère coloré, jaune&#10;&#10;Description générée automatiquement">
            <a:extLst>
              <a:ext uri="{FF2B5EF4-FFF2-40B4-BE49-F238E27FC236}">
                <a16:creationId xmlns:a16="http://schemas.microsoft.com/office/drawing/2014/main" id="{EBBD1396-90FA-F6ED-3C76-B8D86D7990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559" y="2590983"/>
            <a:ext cx="1568998" cy="1568998"/>
          </a:xfrm>
          <a:prstGeom prst="rect">
            <a:avLst/>
          </a:prstGeom>
        </p:spPr>
      </p:pic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9FFA2341-E3A5-D0F6-2E01-6CF3F5A8B715}"/>
              </a:ext>
            </a:extLst>
          </p:cNvPr>
          <p:cNvSpPr txBox="1">
            <a:spLocks/>
          </p:cNvSpPr>
          <p:nvPr/>
        </p:nvSpPr>
        <p:spPr>
          <a:xfrm>
            <a:off x="1491955" y="1965339"/>
            <a:ext cx="3433108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>
                <a:solidFill>
                  <a:srgbClr val="FE7BAB"/>
                </a:solidFill>
                <a:latin typeface="Poppins"/>
                <a:cs typeface="Poppins"/>
              </a:rPr>
              <a:t>Le Spam</a:t>
            </a:r>
            <a:endParaRPr lang="fr-FR" sz="32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29AFB8D-624B-9782-9D7C-61FDE6BB43E8}"/>
              </a:ext>
            </a:extLst>
          </p:cNvPr>
          <p:cNvSpPr txBox="1"/>
          <p:nvPr/>
        </p:nvSpPr>
        <p:spPr>
          <a:xfrm>
            <a:off x="1491955" y="2449266"/>
            <a:ext cx="503203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C’est une campagne de mail massive qui a un but commercial </a:t>
            </a:r>
          </a:p>
          <a:p>
            <a:r>
              <a:rPr lang="fr-FR" sz="2400">
                <a:solidFill>
                  <a:srgbClr val="35EC91"/>
                </a:solidFill>
                <a:latin typeface="Poppins"/>
                <a:cs typeface="Poppins"/>
              </a:rPr>
              <a:t>(la plupart du temps)</a:t>
            </a: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6" name="Image 5" descr="Une image contenant Graphique, symbole, crochet, conception&#10;&#10;Description générée automatiquement">
            <a:extLst>
              <a:ext uri="{FF2B5EF4-FFF2-40B4-BE49-F238E27FC236}">
                <a16:creationId xmlns:a16="http://schemas.microsoft.com/office/drawing/2014/main" id="{30830FB2-C8A7-9755-831C-397BD24424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59764">
            <a:off x="5946367" y="-5753765"/>
            <a:ext cx="4599008" cy="4599008"/>
          </a:xfrm>
          <a:prstGeom prst="rect">
            <a:avLst/>
          </a:prstGeom>
        </p:spPr>
      </p:pic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4AFB8021-E658-CCD4-5F50-8530E3241CE8}"/>
              </a:ext>
            </a:extLst>
          </p:cNvPr>
          <p:cNvSpPr txBox="1">
            <a:spLocks/>
          </p:cNvSpPr>
          <p:nvPr/>
        </p:nvSpPr>
        <p:spPr>
          <a:xfrm>
            <a:off x="1575420" y="7843003"/>
            <a:ext cx="6713784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>
                <a:solidFill>
                  <a:srgbClr val="FE7BAB"/>
                </a:solidFill>
                <a:latin typeface="Poppins"/>
                <a:cs typeface="Poppins"/>
              </a:rPr>
              <a:t>PHISHING / SMISHING / VISHING</a:t>
            </a:r>
            <a:endParaRPr lang="fr-FR" sz="32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525D5C-B41B-C13D-9D08-9C4B0F2CC0E2}"/>
              </a:ext>
            </a:extLst>
          </p:cNvPr>
          <p:cNvSpPr txBox="1"/>
          <p:nvPr/>
        </p:nvSpPr>
        <p:spPr>
          <a:xfrm>
            <a:off x="1575420" y="8326930"/>
            <a:ext cx="68661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L’hameçonnage en français, est une méthode qui a pour but de récupérer vos donné ou votre argent avec des messages frauduleux.</a:t>
            </a:r>
          </a:p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Pour l’éviter il faut :</a:t>
            </a: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Vérifier la provenance</a:t>
            </a: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Repérer les fautes de français</a:t>
            </a:r>
          </a:p>
          <a:p>
            <a:pPr marL="342900" indent="-342900">
              <a:buFontTx/>
              <a:buChar char="-"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Ne PAS cliquer sur les liens</a:t>
            </a:r>
          </a:p>
          <a:p>
            <a:pPr marL="342900" indent="-342900">
              <a:buFontTx/>
              <a:buChar char="-"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PRENDRE SON TEMPS</a:t>
            </a:r>
            <a:endParaRPr lang="fr-FR" sz="2000" b="1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9" name="Image 8" descr="Une image contenant clipart, Graphique, graphisme, symbole&#10;&#10;Description générée automatiquement">
            <a:extLst>
              <a:ext uri="{FF2B5EF4-FFF2-40B4-BE49-F238E27FC236}">
                <a16:creationId xmlns:a16="http://schemas.microsoft.com/office/drawing/2014/main" id="{389BC775-844F-11BA-F6C6-62E430F697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39" y="9326817"/>
            <a:ext cx="3625014" cy="36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6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1529787" y="166500"/>
            <a:ext cx="9132425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35EC91"/>
                </a:solidFill>
                <a:latin typeface="Poppins"/>
                <a:cs typeface="Poppins"/>
              </a:rPr>
              <a:t>LE MAIL ET SES DANGERS</a:t>
            </a:r>
            <a:endParaRPr lang="fr-FR" sz="4800">
              <a:solidFill>
                <a:srgbClr val="35EC91"/>
              </a:solidFill>
            </a:endParaRPr>
          </a:p>
        </p:txBody>
      </p:sp>
      <p:pic>
        <p:nvPicPr>
          <p:cNvPr id="18" name="Image 17" descr="Une image contenant étoile, créativité, astronomie&#10;&#10;Description générée automatiquement">
            <a:extLst>
              <a:ext uri="{FF2B5EF4-FFF2-40B4-BE49-F238E27FC236}">
                <a16:creationId xmlns:a16="http://schemas.microsoft.com/office/drawing/2014/main" id="{F6875E75-7AA9-3CAA-0050-FA85CCA0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622" y="2551604"/>
            <a:ext cx="200196" cy="200196"/>
          </a:xfrm>
          <a:prstGeom prst="rect">
            <a:avLst/>
          </a:prstGeom>
        </p:spPr>
      </p:pic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DDAE4246-65CC-C83B-6632-065822A91E0A}"/>
              </a:ext>
            </a:extLst>
          </p:cNvPr>
          <p:cNvSpPr txBox="1">
            <a:spLocks/>
          </p:cNvSpPr>
          <p:nvPr/>
        </p:nvSpPr>
        <p:spPr>
          <a:xfrm>
            <a:off x="566808" y="-3592697"/>
            <a:ext cx="2966376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>
                <a:solidFill>
                  <a:srgbClr val="5C8AFF"/>
                </a:solidFill>
                <a:latin typeface="Poppins"/>
                <a:cs typeface="Poppins"/>
              </a:rPr>
              <a:t>@gmail.com</a:t>
            </a:r>
          </a:p>
        </p:txBody>
      </p:sp>
      <p:pic>
        <p:nvPicPr>
          <p:cNvPr id="24" name="Image 23" descr="Une image contenant affichage, multimédia, Écran plat, Appareil de présentation&#10;&#10;Description générée automatiquement">
            <a:extLst>
              <a:ext uri="{FF2B5EF4-FFF2-40B4-BE49-F238E27FC236}">
                <a16:creationId xmlns:a16="http://schemas.microsoft.com/office/drawing/2014/main" id="{AC0985F5-CD2F-1DB1-B5ED-4345F2DA4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40" y="-4796585"/>
            <a:ext cx="4420156" cy="4420156"/>
          </a:xfrm>
          <a:prstGeom prst="rect">
            <a:avLst/>
          </a:prstGeom>
        </p:spPr>
      </p:pic>
      <p:pic>
        <p:nvPicPr>
          <p:cNvPr id="22" name="Image 21" descr="Une image contenant Graphique, Police, Caractère coloré, jaune&#10;&#10;Description générée automatiquement">
            <a:extLst>
              <a:ext uri="{FF2B5EF4-FFF2-40B4-BE49-F238E27FC236}">
                <a16:creationId xmlns:a16="http://schemas.microsoft.com/office/drawing/2014/main" id="{EBBD1396-90FA-F6ED-3C76-B8D86D799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85" y="-3971322"/>
            <a:ext cx="1568998" cy="1568998"/>
          </a:xfrm>
          <a:prstGeom prst="rect">
            <a:avLst/>
          </a:prstGeom>
        </p:spPr>
      </p:pic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9FFA2341-E3A5-D0F6-2E01-6CF3F5A8B715}"/>
              </a:ext>
            </a:extLst>
          </p:cNvPr>
          <p:cNvSpPr txBox="1">
            <a:spLocks/>
          </p:cNvSpPr>
          <p:nvPr/>
        </p:nvSpPr>
        <p:spPr>
          <a:xfrm>
            <a:off x="1072181" y="-4596966"/>
            <a:ext cx="3433108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>
                <a:solidFill>
                  <a:srgbClr val="FE7BAB"/>
                </a:solidFill>
                <a:latin typeface="Poppins"/>
                <a:cs typeface="Poppins"/>
              </a:rPr>
              <a:t>Le Spam</a:t>
            </a:r>
            <a:endParaRPr lang="fr-FR" sz="32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29AFB8D-624B-9782-9D7C-61FDE6BB43E8}"/>
              </a:ext>
            </a:extLst>
          </p:cNvPr>
          <p:cNvSpPr txBox="1"/>
          <p:nvPr/>
        </p:nvSpPr>
        <p:spPr>
          <a:xfrm>
            <a:off x="1072181" y="-4113039"/>
            <a:ext cx="5032032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C’est une campagne de mail massive qui a un but commercial </a:t>
            </a:r>
          </a:p>
          <a:p>
            <a:r>
              <a:rPr lang="fr-FR" sz="2400">
                <a:solidFill>
                  <a:srgbClr val="35EC91"/>
                </a:solidFill>
                <a:latin typeface="Poppins"/>
                <a:cs typeface="Poppins"/>
              </a:rPr>
              <a:t>(la plupart du temps)</a:t>
            </a: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D200C3A2-A3B5-0990-5B98-09A93BFF54F9}"/>
              </a:ext>
            </a:extLst>
          </p:cNvPr>
          <p:cNvSpPr txBox="1">
            <a:spLocks/>
          </p:cNvSpPr>
          <p:nvPr/>
        </p:nvSpPr>
        <p:spPr>
          <a:xfrm>
            <a:off x="1953966" y="1401734"/>
            <a:ext cx="6713784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>
                <a:solidFill>
                  <a:srgbClr val="FE7BAB"/>
                </a:solidFill>
                <a:latin typeface="Poppins"/>
                <a:cs typeface="Poppins"/>
              </a:rPr>
              <a:t>PHISHING / SMISHING / VISHING</a:t>
            </a:r>
            <a:endParaRPr lang="fr-FR" sz="32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FA7FD69-CC3A-E93B-6FDB-AD76BC98346B}"/>
              </a:ext>
            </a:extLst>
          </p:cNvPr>
          <p:cNvSpPr txBox="1"/>
          <p:nvPr/>
        </p:nvSpPr>
        <p:spPr>
          <a:xfrm>
            <a:off x="1953966" y="1885661"/>
            <a:ext cx="6866183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L’hameçonnage en français, est une méthode qui a pour but de récupérer vos données ou votre argent avec des messages frauduleux.</a:t>
            </a:r>
          </a:p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Pour l’éviter il faut :</a:t>
            </a: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Vérifier la provenance</a:t>
            </a: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Repérer les fautes de français</a:t>
            </a:r>
          </a:p>
          <a:p>
            <a:pPr marL="342900" indent="-342900">
              <a:buFontTx/>
              <a:buChar char="-"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Ne PAS cliquer sur les liens</a:t>
            </a:r>
          </a:p>
          <a:p>
            <a:pPr marL="342900" indent="-342900">
              <a:buFontTx/>
              <a:buChar char="-"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PRENDRE SON TEMPS</a:t>
            </a:r>
            <a:endParaRPr lang="fr-FR" sz="2000" b="1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10" name="Image 9" descr="Une image contenant clipart, Graphique, graphisme, symbole&#10;&#10;Description générée automatiquement">
            <a:extLst>
              <a:ext uri="{FF2B5EF4-FFF2-40B4-BE49-F238E27FC236}">
                <a16:creationId xmlns:a16="http://schemas.microsoft.com/office/drawing/2014/main" id="{1FF6C618-FAC8-95AE-D82C-633901381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85" y="2885548"/>
            <a:ext cx="3625014" cy="36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0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7" y="616290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62006" y="559395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44592" y="510219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670856" y="541501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clipart, Graphique, graphisme, symbole&#10;&#10;Description générée automatiquement">
            <a:extLst>
              <a:ext uri="{FF2B5EF4-FFF2-40B4-BE49-F238E27FC236}">
                <a16:creationId xmlns:a16="http://schemas.microsoft.com/office/drawing/2014/main" id="{E7AE3748-BC9D-B0D0-615B-2CAB78959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291" y="1269439"/>
            <a:ext cx="4472449" cy="4472449"/>
          </a:xfrm>
          <a:prstGeom prst="rect">
            <a:avLst/>
          </a:prstGeom>
        </p:spPr>
      </p:pic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A005F70C-E604-A6DD-136F-4C6ED1F08C87}"/>
              </a:ext>
            </a:extLst>
          </p:cNvPr>
          <p:cNvSpPr txBox="1">
            <a:spLocks/>
          </p:cNvSpPr>
          <p:nvPr/>
        </p:nvSpPr>
        <p:spPr>
          <a:xfrm>
            <a:off x="974990" y="1190586"/>
            <a:ext cx="10531322" cy="747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800" b="1"/>
              <a:t>INTERNET ET </a:t>
            </a:r>
            <a:r>
              <a:rPr lang="fr-FR" sz="4800" b="1">
                <a:solidFill>
                  <a:srgbClr val="5C8AFF"/>
                </a:solidFill>
              </a:rPr>
              <a:t>LES DIFFERENTS WEB</a:t>
            </a:r>
          </a:p>
          <a:p>
            <a:pPr marL="0" indent="0">
              <a:buNone/>
            </a:pPr>
            <a:r>
              <a:rPr lang="fr-FR" sz="4800" b="1">
                <a:solidFill>
                  <a:srgbClr val="5C8AFF"/>
                </a:solidFill>
              </a:rPr>
              <a:t>L’ICEBERG</a:t>
            </a:r>
          </a:p>
        </p:txBody>
      </p:sp>
      <p:pic>
        <p:nvPicPr>
          <p:cNvPr id="5" name="Image 4" descr="Une image contenant Graphique, clipart, Police, graphisme&#10;&#10;Description générée automatiquement">
            <a:extLst>
              <a:ext uri="{FF2B5EF4-FFF2-40B4-BE49-F238E27FC236}">
                <a16:creationId xmlns:a16="http://schemas.microsoft.com/office/drawing/2014/main" id="{CD0F485D-2456-7066-547B-644E27B2F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50" y="2751800"/>
            <a:ext cx="5582561" cy="55825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E61937-5C7B-2C04-7641-0041A8FFA1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8"/>
          <a:stretch/>
        </p:blipFill>
        <p:spPr>
          <a:xfrm>
            <a:off x="7439189" y="5317420"/>
            <a:ext cx="4876190" cy="221047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0D05E57-B8F5-6FD5-A9B5-783421A98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00" y="2636825"/>
            <a:ext cx="5113320" cy="4876190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AFDEB9C5-634C-1866-F0AA-C97E9BA09876}"/>
              </a:ext>
            </a:extLst>
          </p:cNvPr>
          <p:cNvSpPr/>
          <p:nvPr/>
        </p:nvSpPr>
        <p:spPr>
          <a:xfrm>
            <a:off x="-442947" y="7627990"/>
            <a:ext cx="12395200" cy="6057459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 descr="Une image contenant iceberg, nature, ciel, Banquise&#10;&#10;Description générée automatiquement">
            <a:extLst>
              <a:ext uri="{FF2B5EF4-FFF2-40B4-BE49-F238E27FC236}">
                <a16:creationId xmlns:a16="http://schemas.microsoft.com/office/drawing/2014/main" id="{1D9B66FA-D230-A824-06CE-2365B5F3F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043" y="10942441"/>
            <a:ext cx="15001188" cy="843816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3CA1EA3-029C-E862-6C78-36DAC2A5AF26}"/>
              </a:ext>
            </a:extLst>
          </p:cNvPr>
          <p:cNvSpPr txBox="1"/>
          <p:nvPr/>
        </p:nvSpPr>
        <p:spPr>
          <a:xfrm>
            <a:off x="1736161" y="8918000"/>
            <a:ext cx="36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Recherche Google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A0282F0-C2C3-DC29-6FE4-DA92B8596AA0}"/>
              </a:ext>
            </a:extLst>
          </p:cNvPr>
          <p:cNvSpPr txBox="1"/>
          <p:nvPr/>
        </p:nvSpPr>
        <p:spPr>
          <a:xfrm>
            <a:off x="6320749" y="8923540"/>
            <a:ext cx="36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Résultats directs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736A8DA-0E49-8D6F-7E02-D060F0A18D68}"/>
              </a:ext>
            </a:extLst>
          </p:cNvPr>
          <p:cNvSpPr txBox="1"/>
          <p:nvPr/>
        </p:nvSpPr>
        <p:spPr>
          <a:xfrm>
            <a:off x="525692" y="10082646"/>
            <a:ext cx="36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un clic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7CCB78F-D47D-0C79-564C-05550A60B91C}"/>
              </a:ext>
            </a:extLst>
          </p:cNvPr>
          <p:cNvSpPr txBox="1"/>
          <p:nvPr/>
        </p:nvSpPr>
        <p:spPr>
          <a:xfrm>
            <a:off x="4929966" y="10347816"/>
            <a:ext cx="1649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4%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7ADE94-0C51-212B-4227-023617C5DAF6}"/>
              </a:ext>
            </a:extLst>
          </p:cNvPr>
          <p:cNvSpPr txBox="1">
            <a:spLocks/>
          </p:cNvSpPr>
          <p:nvPr/>
        </p:nvSpPr>
        <p:spPr>
          <a:xfrm>
            <a:off x="-7221349" y="1182528"/>
            <a:ext cx="6713784" cy="6240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>
                <a:solidFill>
                  <a:srgbClr val="FE7BAB"/>
                </a:solidFill>
                <a:latin typeface="Poppins"/>
                <a:cs typeface="Poppins"/>
              </a:rPr>
              <a:t>PHISHING / SMISHING / VISHING</a:t>
            </a:r>
            <a:endParaRPr lang="fr-FR" sz="32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7A19F0A-00CD-D78C-1672-A7BADB7E28B1}"/>
              </a:ext>
            </a:extLst>
          </p:cNvPr>
          <p:cNvSpPr txBox="1"/>
          <p:nvPr/>
        </p:nvSpPr>
        <p:spPr>
          <a:xfrm>
            <a:off x="-7221349" y="1666455"/>
            <a:ext cx="6866183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L’hameçonnage en français, est une méthode qui a pour but de récupérer vos données ou votre argent avec des messages frauduleux.</a:t>
            </a:r>
          </a:p>
          <a:p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Pour l’éviter il faut :</a:t>
            </a:r>
          </a:p>
          <a:p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Vérifier la provenance</a:t>
            </a:r>
          </a:p>
          <a:p>
            <a:pPr marL="342900" indent="-342900"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Repérer les fautes de français</a:t>
            </a:r>
          </a:p>
          <a:p>
            <a:pPr marL="342900" indent="-342900">
              <a:buFontTx/>
              <a:buChar char="-"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Ne PAS cliquer sur les liens</a:t>
            </a:r>
          </a:p>
          <a:p>
            <a:pPr marL="342900" indent="-342900">
              <a:buFontTx/>
              <a:buChar char="-"/>
            </a:pPr>
            <a:r>
              <a:rPr lang="fr-FR" sz="2400" b="1">
                <a:solidFill>
                  <a:srgbClr val="5C8AFF"/>
                </a:solidFill>
                <a:latin typeface="Poppins"/>
                <a:cs typeface="Poppins"/>
              </a:rPr>
              <a:t>PRENDRE SON TEMPS</a:t>
            </a:r>
            <a:endParaRPr lang="fr-FR" sz="2000" b="1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55D517-2662-C316-D693-8A2FF9096EE1}"/>
              </a:ext>
            </a:extLst>
          </p:cNvPr>
          <p:cNvSpPr txBox="1"/>
          <p:nvPr/>
        </p:nvSpPr>
        <p:spPr>
          <a:xfrm>
            <a:off x="7873774" y="10086025"/>
            <a:ext cx="36285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/>
                <a:cs typeface="Poppins"/>
              </a:rPr>
              <a:t> Trouvable sans URL</a:t>
            </a:r>
          </a:p>
        </p:txBody>
      </p:sp>
    </p:spTree>
    <p:extLst>
      <p:ext uri="{BB962C8B-B14F-4D97-AF65-F5344CB8AC3E}">
        <p14:creationId xmlns:p14="http://schemas.microsoft.com/office/powerpoint/2010/main" val="491781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098883" y="30378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21" y="5852160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95240" y="5283213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77826" y="4791456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704090" y="5104270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3AEE393D-2B25-15B5-AA50-D42CE342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953" y="1891187"/>
            <a:ext cx="4059936" cy="4059936"/>
          </a:xfrm>
          <a:prstGeom prst="rect">
            <a:avLst/>
          </a:prstGeom>
        </p:spPr>
      </p:pic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D4F27DFE-9683-22D4-275F-328E36A4B91E}"/>
              </a:ext>
            </a:extLst>
          </p:cNvPr>
          <p:cNvSpPr txBox="1">
            <a:spLocks/>
          </p:cNvSpPr>
          <p:nvPr/>
        </p:nvSpPr>
        <p:spPr>
          <a:xfrm>
            <a:off x="3195519" y="1320141"/>
            <a:ext cx="5624203" cy="1142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>
                <a:solidFill>
                  <a:srgbClr val="5C8AFF"/>
                </a:solidFill>
                <a:latin typeface="Poppins"/>
                <a:cs typeface="Poppins"/>
              </a:rPr>
              <a:t>LES TYPES DE VIRUS</a:t>
            </a:r>
          </a:p>
          <a:p>
            <a:pPr marL="0" indent="0" algn="ctr">
              <a:buNone/>
            </a:pPr>
            <a:endParaRPr lang="fr-FR" sz="2400" dirty="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 dirty="0">
                <a:solidFill>
                  <a:srgbClr val="5C8AFF"/>
                </a:solidFill>
                <a:latin typeface="Poppins"/>
                <a:cs typeface="Poppins"/>
              </a:rPr>
              <a:t>Le malware</a:t>
            </a:r>
          </a:p>
          <a:p>
            <a:pPr>
              <a:buFontTx/>
              <a:buChar char="-"/>
            </a:pPr>
            <a:endParaRPr lang="fr-FR" sz="2400" dirty="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 dirty="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 dirty="0">
                <a:solidFill>
                  <a:srgbClr val="5C8AFF"/>
                </a:solidFill>
                <a:latin typeface="Poppins"/>
                <a:cs typeface="Poppins"/>
              </a:rPr>
              <a:t>Le spyware</a:t>
            </a:r>
          </a:p>
          <a:p>
            <a:pPr>
              <a:buFontTx/>
              <a:buChar char="-"/>
            </a:pPr>
            <a:endParaRPr lang="fr-FR" sz="2400" dirty="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 dirty="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 dirty="0">
                <a:solidFill>
                  <a:srgbClr val="5C8AFF"/>
                </a:solidFill>
                <a:latin typeface="Poppins"/>
                <a:cs typeface="Poppins"/>
              </a:rPr>
              <a:t>Le ransomware</a:t>
            </a:r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97E693AC-F8F0-71A1-984E-FA2A52DA9C4D}"/>
              </a:ext>
            </a:extLst>
          </p:cNvPr>
          <p:cNvSpPr txBox="1">
            <a:spLocks/>
          </p:cNvSpPr>
          <p:nvPr/>
        </p:nvSpPr>
        <p:spPr>
          <a:xfrm>
            <a:off x="3452116" y="2577344"/>
            <a:ext cx="4085601" cy="6503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Il</a:t>
            </a:r>
            <a:r>
              <a:rPr lang="fr-FR" sz="1600">
                <a:solidFill>
                  <a:srgbClr val="5C8AFF"/>
                </a:solidFill>
                <a:latin typeface="Poppins"/>
                <a:cs typeface="Poppins"/>
              </a:rPr>
              <a:t> </a:t>
            </a: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a un but purement malveillant, c’est un logiciel qui est à l’origine des virus.</a:t>
            </a:r>
          </a:p>
        </p:txBody>
      </p:sp>
      <p:pic>
        <p:nvPicPr>
          <p:cNvPr id="21" name="Image 20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48BC46B2-9C4B-8EAD-36F3-B9F567DCA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413">
            <a:off x="1402584" y="115402"/>
            <a:ext cx="1087809" cy="1087809"/>
          </a:xfrm>
          <a:prstGeom prst="rect">
            <a:avLst/>
          </a:prstGeom>
        </p:spPr>
      </p:pic>
      <p:pic>
        <p:nvPicPr>
          <p:cNvPr id="22" name="Image 21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2C68DFD1-5817-FB26-C2D9-B0282E6B5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338">
            <a:off x="60362" y="1035842"/>
            <a:ext cx="1364440" cy="1364440"/>
          </a:xfrm>
          <a:prstGeom prst="rect">
            <a:avLst/>
          </a:prstGeom>
        </p:spPr>
      </p:pic>
      <p:pic>
        <p:nvPicPr>
          <p:cNvPr id="23" name="Image 22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5A9DB07B-74D0-AA47-80F0-A945CCEFF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1095">
            <a:off x="1709139" y="1908891"/>
            <a:ext cx="949033" cy="949033"/>
          </a:xfrm>
          <a:prstGeom prst="rect">
            <a:avLst/>
          </a:prstGeom>
        </p:spPr>
      </p:pic>
      <p:pic>
        <p:nvPicPr>
          <p:cNvPr id="24" name="Image 23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E28424EC-8BCD-19F7-0261-22782D433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1095">
            <a:off x="1624907" y="3378323"/>
            <a:ext cx="448426" cy="448426"/>
          </a:xfrm>
          <a:prstGeom prst="rect">
            <a:avLst/>
          </a:prstGeom>
        </p:spPr>
      </p:pic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F96609AF-3FEC-C8F5-0D97-BF9868930BFA}"/>
              </a:ext>
            </a:extLst>
          </p:cNvPr>
          <p:cNvSpPr txBox="1">
            <a:spLocks/>
          </p:cNvSpPr>
          <p:nvPr/>
        </p:nvSpPr>
        <p:spPr>
          <a:xfrm>
            <a:off x="3452115" y="3978269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Il</a:t>
            </a:r>
            <a:r>
              <a:rPr lang="fr-FR" sz="1600">
                <a:solidFill>
                  <a:srgbClr val="5C8AFF"/>
                </a:solidFill>
                <a:latin typeface="Poppins"/>
                <a:cs typeface="Poppins"/>
              </a:rPr>
              <a:t> </a:t>
            </a: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a pour but de vous espionner, il y a d'ailleurs plusieurs niveaux d’espionnage.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9E8A2537-51B3-76AF-802A-DE1A009BB4C4}"/>
              </a:ext>
            </a:extLst>
          </p:cNvPr>
          <p:cNvSpPr txBox="1">
            <a:spLocks/>
          </p:cNvSpPr>
          <p:nvPr/>
        </p:nvSpPr>
        <p:spPr>
          <a:xfrm>
            <a:off x="3452114" y="5379194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Il</a:t>
            </a:r>
            <a:r>
              <a:rPr lang="fr-FR" sz="1600">
                <a:solidFill>
                  <a:srgbClr val="5C8AFF"/>
                </a:solidFill>
                <a:latin typeface="Poppins"/>
                <a:cs typeface="Poppins"/>
              </a:rPr>
              <a:t> </a:t>
            </a: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infiltre vos fichiers et les cryptes, suite à cela le pirate vous contacte pour vous demander de l’argent pour débloquer vos fichiers.</a:t>
            </a:r>
          </a:p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 </a:t>
            </a:r>
          </a:p>
        </p:txBody>
      </p:sp>
      <p:pic>
        <p:nvPicPr>
          <p:cNvPr id="27" name="Image 26" descr="Une image contenant symbole, Graphique&#10;&#10;Description générée automatiquement">
            <a:extLst>
              <a:ext uri="{FF2B5EF4-FFF2-40B4-BE49-F238E27FC236}">
                <a16:creationId xmlns:a16="http://schemas.microsoft.com/office/drawing/2014/main" id="{F04AB9F3-1429-DC6F-CEB7-DB766991B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346" y="1924945"/>
            <a:ext cx="3992420" cy="399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C8C87-06F8-E385-243D-05B94A26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A5A460-37F6-4960-D2B9-9E03C9D720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65988" y="0"/>
            <a:ext cx="12257988" cy="70041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78AE26C-6377-C8ED-3EE0-BA45A0D84B67}"/>
              </a:ext>
            </a:extLst>
          </p:cNvPr>
          <p:cNvSpPr/>
          <p:nvPr/>
        </p:nvSpPr>
        <p:spPr>
          <a:xfrm>
            <a:off x="-134595" y="1248870"/>
            <a:ext cx="12395200" cy="605745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63535B-BC6C-37C2-46B2-4BF056A035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986DB6-5759-1FE2-1C55-2526256329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33DBCA-A7F0-ED3A-717B-AC30BABADF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425" y="455805"/>
            <a:ext cx="10531322" cy="525839"/>
          </a:xfrm>
        </p:spPr>
        <p:txBody>
          <a:bodyPr/>
          <a:lstStyle/>
          <a:p>
            <a:r>
              <a:rPr lang="fr-FR" sz="2000">
                <a:solidFill>
                  <a:schemeClr val="bg1"/>
                </a:solidFill>
              </a:rPr>
              <a:t>INTERNET ET </a:t>
            </a:r>
            <a:r>
              <a:rPr lang="fr-FR" sz="2000">
                <a:solidFill>
                  <a:srgbClr val="5C8AFF"/>
                </a:solidFill>
              </a:rPr>
              <a:t>LES DIFFERENTS WEB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4FB16B-A443-315E-8339-A3C80D931035}"/>
              </a:ext>
            </a:extLst>
          </p:cNvPr>
          <p:cNvSpPr txBox="1"/>
          <p:nvPr/>
        </p:nvSpPr>
        <p:spPr>
          <a:xfrm>
            <a:off x="407425" y="823814"/>
            <a:ext cx="505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WEB (DIT NORMAL)</a:t>
            </a:r>
          </a:p>
        </p:txBody>
      </p:sp>
      <p:pic>
        <p:nvPicPr>
          <p:cNvPr id="8" name="Image 7" descr="Une image contenant iceberg, nature, ciel, Banquise&#10;&#10;Description générée automatiquement">
            <a:extLst>
              <a:ext uri="{FF2B5EF4-FFF2-40B4-BE49-F238E27FC236}">
                <a16:creationId xmlns:a16="http://schemas.microsoft.com/office/drawing/2014/main" id="{4E1CBE14-9E78-DF98-7255-A7FBA5CD2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4563321"/>
            <a:ext cx="15001188" cy="84381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97F9128-5F7F-0B2E-FE6D-A8B2017ECCEE}"/>
              </a:ext>
            </a:extLst>
          </p:cNvPr>
          <p:cNvSpPr txBox="1"/>
          <p:nvPr/>
        </p:nvSpPr>
        <p:spPr>
          <a:xfrm>
            <a:off x="2044513" y="2538880"/>
            <a:ext cx="36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Recherche Google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CFCBD8-AC47-5071-4B06-40F423A24E24}"/>
              </a:ext>
            </a:extLst>
          </p:cNvPr>
          <p:cNvSpPr txBox="1"/>
          <p:nvPr/>
        </p:nvSpPr>
        <p:spPr>
          <a:xfrm>
            <a:off x="6629101" y="2544420"/>
            <a:ext cx="36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Résultats directs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754A66-3805-0A4F-D2A3-2D038CCC5C06}"/>
              </a:ext>
            </a:extLst>
          </p:cNvPr>
          <p:cNvSpPr txBox="1"/>
          <p:nvPr/>
        </p:nvSpPr>
        <p:spPr>
          <a:xfrm>
            <a:off x="834044" y="3703526"/>
            <a:ext cx="36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un clic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3E6E496-14DB-1AD0-3372-DC504E4FB808}"/>
              </a:ext>
            </a:extLst>
          </p:cNvPr>
          <p:cNvSpPr txBox="1"/>
          <p:nvPr/>
        </p:nvSpPr>
        <p:spPr>
          <a:xfrm>
            <a:off x="8134733" y="3645559"/>
            <a:ext cx="36285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/>
                <a:cs typeface="Poppins"/>
              </a:rPr>
              <a:t> Trouvable sans URL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F5440F6-64B1-838A-A6BD-A8789D4B0A79}"/>
              </a:ext>
            </a:extLst>
          </p:cNvPr>
          <p:cNvSpPr txBox="1"/>
          <p:nvPr/>
        </p:nvSpPr>
        <p:spPr>
          <a:xfrm>
            <a:off x="5238318" y="3968696"/>
            <a:ext cx="1649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4%</a:t>
            </a:r>
          </a:p>
        </p:txBody>
      </p:sp>
    </p:spTree>
    <p:extLst>
      <p:ext uri="{BB962C8B-B14F-4D97-AF65-F5344CB8AC3E}">
        <p14:creationId xmlns:p14="http://schemas.microsoft.com/office/powerpoint/2010/main" val="415495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C8C87-06F8-E385-243D-05B94A26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3E7A46-8749-A31A-A924-B025E6DF42A4}"/>
              </a:ext>
            </a:extLst>
          </p:cNvPr>
          <p:cNvSpPr/>
          <p:nvPr/>
        </p:nvSpPr>
        <p:spPr>
          <a:xfrm>
            <a:off x="-82307" y="6452767"/>
            <a:ext cx="12257988" cy="70041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D5B18F2-CF65-8BB2-5523-0EA682A30AC3}"/>
              </a:ext>
            </a:extLst>
          </p:cNvPr>
          <p:cNvSpPr/>
          <p:nvPr/>
        </p:nvSpPr>
        <p:spPr>
          <a:xfrm>
            <a:off x="3476688" y="7430470"/>
            <a:ext cx="4536567" cy="4032634"/>
          </a:xfrm>
          <a:prstGeom prst="ellipse">
            <a:avLst/>
          </a:prstGeom>
          <a:solidFill>
            <a:srgbClr val="091C3A"/>
          </a:solidFill>
          <a:ln>
            <a:solidFill>
              <a:srgbClr val="0B1E3F"/>
            </a:solidFill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3DA3FE4-8CF3-0B36-90AD-DB3B25383A50}"/>
              </a:ext>
            </a:extLst>
          </p:cNvPr>
          <p:cNvSpPr/>
          <p:nvPr/>
        </p:nvSpPr>
        <p:spPr>
          <a:xfrm>
            <a:off x="6638810" y="8263727"/>
            <a:ext cx="6344827" cy="2551471"/>
          </a:xfrm>
          <a:prstGeom prst="ellipse">
            <a:avLst/>
          </a:prstGeom>
          <a:solidFill>
            <a:srgbClr val="0F0C17"/>
          </a:solidFill>
          <a:ln>
            <a:solidFill>
              <a:srgbClr val="100E16"/>
            </a:solidFill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18D8131-D81E-C8AB-5730-E217A236E0F6}"/>
              </a:ext>
            </a:extLst>
          </p:cNvPr>
          <p:cNvSpPr/>
          <p:nvPr/>
        </p:nvSpPr>
        <p:spPr>
          <a:xfrm>
            <a:off x="-1451406" y="8171051"/>
            <a:ext cx="6344827" cy="2551471"/>
          </a:xfrm>
          <a:prstGeom prst="ellipse">
            <a:avLst/>
          </a:prstGeom>
          <a:solidFill>
            <a:srgbClr val="0F0C17"/>
          </a:solidFill>
          <a:ln>
            <a:solidFill>
              <a:srgbClr val="100E16"/>
            </a:solidFill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A5A460-37F6-4960-D2B9-9E03C9D720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65988" y="0"/>
            <a:ext cx="12257988" cy="70041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0ED6973-D924-0BBD-D382-0E15DEED8614}"/>
              </a:ext>
            </a:extLst>
          </p:cNvPr>
          <p:cNvSpPr/>
          <p:nvPr/>
        </p:nvSpPr>
        <p:spPr>
          <a:xfrm>
            <a:off x="-203200" y="-2051176"/>
            <a:ext cx="12395200" cy="605745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33DBCA-A7F0-ED3A-717B-AC30BABADF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425" y="455805"/>
            <a:ext cx="10531322" cy="525839"/>
          </a:xfrm>
        </p:spPr>
        <p:txBody>
          <a:bodyPr/>
          <a:lstStyle/>
          <a:p>
            <a:r>
              <a:rPr lang="fr-FR" sz="2000">
                <a:solidFill>
                  <a:schemeClr val="bg1"/>
                </a:solidFill>
              </a:rPr>
              <a:t>INTERNET ET LES DIFFERENTS WEB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4FB16B-A443-315E-8339-A3C80D931035}"/>
              </a:ext>
            </a:extLst>
          </p:cNvPr>
          <p:cNvSpPr txBox="1"/>
          <p:nvPr/>
        </p:nvSpPr>
        <p:spPr>
          <a:xfrm>
            <a:off x="407425" y="823814"/>
            <a:ext cx="505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DEEPWEB</a:t>
            </a:r>
          </a:p>
        </p:txBody>
      </p:sp>
      <p:pic>
        <p:nvPicPr>
          <p:cNvPr id="8" name="Image 7" descr="Une image contenant iceberg, nature, ciel, Banquise&#10;&#10;Description générée automatiquement">
            <a:extLst>
              <a:ext uri="{FF2B5EF4-FFF2-40B4-BE49-F238E27FC236}">
                <a16:creationId xmlns:a16="http://schemas.microsoft.com/office/drawing/2014/main" id="{4E1CBE14-9E78-DF98-7255-A7FBA5CD2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850" y="1131293"/>
            <a:ext cx="15001188" cy="84381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B558E1-57FF-1F9A-B736-B04A0A5EDAAE}"/>
              </a:ext>
            </a:extLst>
          </p:cNvPr>
          <p:cNvSpPr txBox="1"/>
          <p:nvPr/>
        </p:nvSpPr>
        <p:spPr>
          <a:xfrm>
            <a:off x="8013255" y="3446985"/>
            <a:ext cx="362857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/>
                <a:cs typeface="Poppins"/>
              </a:rPr>
              <a:t>Introuvable en une recherche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30DF28-25B1-45AC-C875-AE92065E48EB}"/>
              </a:ext>
            </a:extLst>
          </p:cNvPr>
          <p:cNvSpPr txBox="1"/>
          <p:nvPr/>
        </p:nvSpPr>
        <p:spPr>
          <a:xfrm>
            <a:off x="8291790" y="4678433"/>
            <a:ext cx="36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 Facebook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BF1613-FFCC-2524-D5BB-D755D12697F3}"/>
              </a:ext>
            </a:extLst>
          </p:cNvPr>
          <p:cNvSpPr txBox="1"/>
          <p:nvPr/>
        </p:nvSpPr>
        <p:spPr>
          <a:xfrm>
            <a:off x="407425" y="3457871"/>
            <a:ext cx="36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Plus grosse partie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FDCCF9-857A-223D-A526-147F6501F9B2}"/>
              </a:ext>
            </a:extLst>
          </p:cNvPr>
          <p:cNvSpPr txBox="1"/>
          <p:nvPr/>
        </p:nvSpPr>
        <p:spPr>
          <a:xfrm>
            <a:off x="487572" y="4259997"/>
            <a:ext cx="3628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 quasi-totalité légal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0EB4222-D029-CA67-F384-22B7284D1388}"/>
              </a:ext>
            </a:extLst>
          </p:cNvPr>
          <p:cNvSpPr txBox="1"/>
          <p:nvPr/>
        </p:nvSpPr>
        <p:spPr>
          <a:xfrm>
            <a:off x="8013256" y="5961105"/>
            <a:ext cx="36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Réseaux internes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99A95FB-A2BF-B32D-70C7-25E187D80DDA}"/>
              </a:ext>
            </a:extLst>
          </p:cNvPr>
          <p:cNvSpPr txBox="1"/>
          <p:nvPr/>
        </p:nvSpPr>
        <p:spPr>
          <a:xfrm>
            <a:off x="407425" y="5602504"/>
            <a:ext cx="3628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Forums ou serveurs de discussion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B8405DB-CC5A-18B2-616F-013466BE7ADB}"/>
              </a:ext>
            </a:extLst>
          </p:cNvPr>
          <p:cNvSpPr txBox="1"/>
          <p:nvPr/>
        </p:nvSpPr>
        <p:spPr>
          <a:xfrm>
            <a:off x="4625093" y="3368929"/>
            <a:ext cx="2352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174584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C8C87-06F8-E385-243D-05B94A26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E2B427E0-EE25-0140-7327-E359B9E73065}"/>
              </a:ext>
            </a:extLst>
          </p:cNvPr>
          <p:cNvSpPr txBox="1">
            <a:spLocks/>
          </p:cNvSpPr>
          <p:nvPr/>
        </p:nvSpPr>
        <p:spPr>
          <a:xfrm>
            <a:off x="110744" y="7551504"/>
            <a:ext cx="12081256" cy="193395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6000" b="1">
                <a:solidFill>
                  <a:srgbClr val="5C8AFF"/>
                </a:solidFill>
                <a:latin typeface="Poppins"/>
                <a:cs typeface="Poppins"/>
              </a:rPr>
              <a:t> FIN</a:t>
            </a:r>
          </a:p>
          <a:p>
            <a:pPr marL="0" indent="0" algn="ctr">
              <a:buNone/>
            </a:pPr>
            <a:r>
              <a:rPr lang="fr-FR" sz="6000" b="1">
                <a:latin typeface="Poppins"/>
                <a:cs typeface="Poppins"/>
              </a:rPr>
              <a:t>VOUS ÊTES </a:t>
            </a:r>
            <a:r>
              <a:rPr lang="fr-FR" sz="6000" b="1">
                <a:solidFill>
                  <a:srgbClr val="5C8AFF"/>
                </a:solidFill>
                <a:latin typeface="Poppins"/>
                <a:cs typeface="Poppins"/>
              </a:rPr>
              <a:t>SÉCURISÉS</a:t>
            </a:r>
          </a:p>
          <a:p>
            <a:pPr marL="0" indent="0" algn="ctr">
              <a:buNone/>
            </a:pPr>
            <a:endParaRPr lang="fr-FR" sz="6000" b="1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A5A460-37F6-4960-D2B9-9E03C9D720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65988" y="0"/>
            <a:ext cx="12257988" cy="70041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63535B-BC6C-37C2-46B2-4BF056A035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986DB6-5759-1FE2-1C55-2526256329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CAB0A66-A37C-5DA0-BB4C-C5EBBD6A7477}"/>
              </a:ext>
            </a:extLst>
          </p:cNvPr>
          <p:cNvSpPr/>
          <p:nvPr/>
        </p:nvSpPr>
        <p:spPr>
          <a:xfrm>
            <a:off x="3493007" y="977703"/>
            <a:ext cx="4536567" cy="4032634"/>
          </a:xfrm>
          <a:prstGeom prst="ellipse">
            <a:avLst/>
          </a:prstGeom>
          <a:solidFill>
            <a:srgbClr val="091C3A"/>
          </a:solidFill>
          <a:ln>
            <a:solidFill>
              <a:srgbClr val="0B1E3F"/>
            </a:solidFill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 descr="Une image contenant iceberg, nature, ciel, Banquise&#10;&#10;Description générée automatiquement">
            <a:extLst>
              <a:ext uri="{FF2B5EF4-FFF2-40B4-BE49-F238E27FC236}">
                <a16:creationId xmlns:a16="http://schemas.microsoft.com/office/drawing/2014/main" id="{4E1CBE14-9E78-DF98-7255-A7FBA5CD2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594" y="-5421274"/>
            <a:ext cx="15001188" cy="8438168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33DBCA-A7F0-ED3A-717B-AC30BABADF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514" y="5915801"/>
            <a:ext cx="10531322" cy="525839"/>
          </a:xfrm>
        </p:spPr>
        <p:txBody>
          <a:bodyPr/>
          <a:lstStyle/>
          <a:p>
            <a:r>
              <a:rPr lang="fr-FR" sz="2000">
                <a:solidFill>
                  <a:schemeClr val="bg1"/>
                </a:solidFill>
              </a:rPr>
              <a:t>INTERNET ET </a:t>
            </a:r>
            <a:r>
              <a:rPr lang="fr-FR" sz="2000">
                <a:solidFill>
                  <a:srgbClr val="5C8AFF"/>
                </a:solidFill>
              </a:rPr>
              <a:t>LES DIFFERENTS WEB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4FB16B-A443-315E-8339-A3C80D931035}"/>
              </a:ext>
            </a:extLst>
          </p:cNvPr>
          <p:cNvSpPr txBox="1"/>
          <p:nvPr/>
        </p:nvSpPr>
        <p:spPr>
          <a:xfrm>
            <a:off x="188514" y="6287751"/>
            <a:ext cx="505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5C8A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 DARKNET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AFE7C56-5275-21CD-11D7-F87EA9CD30A6}"/>
              </a:ext>
            </a:extLst>
          </p:cNvPr>
          <p:cNvSpPr/>
          <p:nvPr/>
        </p:nvSpPr>
        <p:spPr>
          <a:xfrm>
            <a:off x="6655129" y="1810960"/>
            <a:ext cx="6344827" cy="2551471"/>
          </a:xfrm>
          <a:prstGeom prst="ellipse">
            <a:avLst/>
          </a:prstGeom>
          <a:solidFill>
            <a:srgbClr val="0F0C17"/>
          </a:solidFill>
          <a:ln>
            <a:solidFill>
              <a:srgbClr val="100E16"/>
            </a:solidFill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72179F-FD03-75A1-883D-5E0255327BD1}"/>
              </a:ext>
            </a:extLst>
          </p:cNvPr>
          <p:cNvSpPr txBox="1"/>
          <p:nvPr/>
        </p:nvSpPr>
        <p:spPr>
          <a:xfrm>
            <a:off x="8134733" y="1059787"/>
            <a:ext cx="36285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/>
                <a:cs typeface="Poppins"/>
              </a:rPr>
              <a:t>Contenu illégal</a:t>
            </a:r>
            <a:endParaRPr lang="fr-FR" sz="2400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6F516F-08B3-401F-BBAB-912441BC32E9}"/>
              </a:ext>
            </a:extLst>
          </p:cNvPr>
          <p:cNvSpPr txBox="1"/>
          <p:nvPr/>
        </p:nvSpPr>
        <p:spPr>
          <a:xfrm>
            <a:off x="7800705" y="2545953"/>
            <a:ext cx="36285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/>
                <a:cs typeface="Poppins"/>
              </a:rPr>
              <a:t>Marché noir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8E94240-89EB-9C33-E56B-ECE2336D4A0E}"/>
              </a:ext>
            </a:extLst>
          </p:cNvPr>
          <p:cNvSpPr txBox="1"/>
          <p:nvPr/>
        </p:nvSpPr>
        <p:spPr>
          <a:xfrm>
            <a:off x="-60855" y="688195"/>
            <a:ext cx="3628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Script et forum sur le piratage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FD62A3-8F41-24BE-B524-715769719B91}"/>
              </a:ext>
            </a:extLst>
          </p:cNvPr>
          <p:cNvSpPr txBox="1"/>
          <p:nvPr/>
        </p:nvSpPr>
        <p:spPr>
          <a:xfrm>
            <a:off x="8114957" y="3924480"/>
            <a:ext cx="362857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/>
                <a:cs typeface="Poppins"/>
              </a:rPr>
              <a:t>Images violentes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35E3A44-D85E-9A3C-2F18-72BB2AD71F74}"/>
              </a:ext>
            </a:extLst>
          </p:cNvPr>
          <p:cNvSpPr txBox="1"/>
          <p:nvPr/>
        </p:nvSpPr>
        <p:spPr>
          <a:xfrm>
            <a:off x="1903106" y="4548672"/>
            <a:ext cx="407742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/>
                <a:cs typeface="Poppins"/>
              </a:rPr>
              <a:t>Informations sensibles</a:t>
            </a:r>
            <a:endParaRPr lang="fr-FR" sz="2400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CFD57EC-176A-610E-C164-DD0C7DAF4C28}"/>
              </a:ext>
            </a:extLst>
          </p:cNvPr>
          <p:cNvSpPr/>
          <p:nvPr/>
        </p:nvSpPr>
        <p:spPr>
          <a:xfrm>
            <a:off x="-1435087" y="1718284"/>
            <a:ext cx="6344827" cy="2551471"/>
          </a:xfrm>
          <a:prstGeom prst="ellipse">
            <a:avLst/>
          </a:prstGeom>
          <a:solidFill>
            <a:srgbClr val="0F0C17"/>
          </a:solidFill>
          <a:ln>
            <a:solidFill>
              <a:srgbClr val="100E16"/>
            </a:solidFill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8269B27-0903-17D4-0362-834A080BC420}"/>
              </a:ext>
            </a:extLst>
          </p:cNvPr>
          <p:cNvSpPr txBox="1"/>
          <p:nvPr/>
        </p:nvSpPr>
        <p:spPr>
          <a:xfrm>
            <a:off x="5238319" y="2661558"/>
            <a:ext cx="1649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96BFD4B-DB55-1424-8B75-D40D206F15F8}"/>
              </a:ext>
            </a:extLst>
          </p:cNvPr>
          <p:cNvSpPr txBox="1"/>
          <p:nvPr/>
        </p:nvSpPr>
        <p:spPr>
          <a:xfrm>
            <a:off x="764352" y="2548758"/>
            <a:ext cx="362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Site encrypté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31E9A755-F37A-6FA1-F127-719235BD1BB0}"/>
              </a:ext>
            </a:extLst>
          </p:cNvPr>
          <p:cNvSpPr txBox="1">
            <a:spLocks/>
          </p:cNvSpPr>
          <p:nvPr/>
        </p:nvSpPr>
        <p:spPr>
          <a:xfrm>
            <a:off x="110744" y="7528576"/>
            <a:ext cx="12081256" cy="193395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6000" b="1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16" name="Image 15" descr="Une image contenant symbole, capture d’écran, logo, Graphique&#10;&#10;Description générée automatiquement">
            <a:extLst>
              <a:ext uri="{FF2B5EF4-FFF2-40B4-BE49-F238E27FC236}">
                <a16:creationId xmlns:a16="http://schemas.microsoft.com/office/drawing/2014/main" id="{A00FBF8E-CF40-5108-0B31-5EF7063BC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31" y="9485460"/>
            <a:ext cx="3729569" cy="37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30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  <p:bldP spid="15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21" y="5852160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95240" y="5283213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77826" y="4791456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704090" y="5104270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110744" y="517144"/>
            <a:ext cx="12081256" cy="193395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6000" b="1">
                <a:solidFill>
                  <a:srgbClr val="5C8AFF"/>
                </a:solidFill>
                <a:latin typeface="Poppins"/>
                <a:cs typeface="Poppins"/>
              </a:rPr>
              <a:t> FIN</a:t>
            </a:r>
          </a:p>
          <a:p>
            <a:pPr marL="0" indent="0" algn="ctr">
              <a:buNone/>
            </a:pPr>
            <a:r>
              <a:rPr lang="fr-FR" sz="6000" b="1">
                <a:latin typeface="Poppins"/>
                <a:cs typeface="Poppins"/>
              </a:rPr>
              <a:t>VOUS ÊTES </a:t>
            </a:r>
            <a:r>
              <a:rPr lang="fr-FR" sz="6000" b="1">
                <a:solidFill>
                  <a:srgbClr val="5C8AFF"/>
                </a:solidFill>
                <a:latin typeface="Poppins"/>
                <a:cs typeface="Poppins"/>
              </a:rPr>
              <a:t>SÉCURISÉS</a:t>
            </a:r>
          </a:p>
          <a:p>
            <a:pPr marL="0" indent="0" algn="ctr">
              <a:buNone/>
            </a:pPr>
            <a:endParaRPr lang="fr-FR" sz="6000" b="1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pic>
        <p:nvPicPr>
          <p:cNvPr id="4" name="Image 3" descr="Une image contenant symbole, capture d’écran, logo, Graphique&#10;&#10;Description générée automatiquement">
            <a:extLst>
              <a:ext uri="{FF2B5EF4-FFF2-40B4-BE49-F238E27FC236}">
                <a16:creationId xmlns:a16="http://schemas.microsoft.com/office/drawing/2014/main" id="{E210A5BF-547F-A514-2C64-37D1C22B7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31" y="2474028"/>
            <a:ext cx="3729569" cy="37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48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098883" y="30378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21" y="5852160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95240" y="5283213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77826" y="4791456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704090" y="5104270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3AEE393D-2B25-15B5-AA50-D42CE342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4103">
            <a:off x="7783953" y="1891187"/>
            <a:ext cx="4059936" cy="4059936"/>
          </a:xfrm>
          <a:prstGeom prst="rect">
            <a:avLst/>
          </a:prstGeom>
        </p:spPr>
      </p:pic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D4F27DFE-9683-22D4-275F-328E36A4B91E}"/>
              </a:ext>
            </a:extLst>
          </p:cNvPr>
          <p:cNvSpPr txBox="1">
            <a:spLocks/>
          </p:cNvSpPr>
          <p:nvPr/>
        </p:nvSpPr>
        <p:spPr>
          <a:xfrm>
            <a:off x="3098883" y="1288694"/>
            <a:ext cx="5624203" cy="1142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LES ANTIVIRUS</a:t>
            </a:r>
          </a:p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Windows Defender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L’antivirus gratuit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L’antivirus payant</a:t>
            </a:r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97E693AC-F8F0-71A1-984E-FA2A52DA9C4D}"/>
              </a:ext>
            </a:extLst>
          </p:cNvPr>
          <p:cNvSpPr txBox="1">
            <a:spLocks/>
          </p:cNvSpPr>
          <p:nvPr/>
        </p:nvSpPr>
        <p:spPr>
          <a:xfrm>
            <a:off x="3355480" y="2545897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C’est la protection antivirus de base installée sur vos ordinateurs.</a:t>
            </a:r>
          </a:p>
        </p:txBody>
      </p:sp>
      <p:pic>
        <p:nvPicPr>
          <p:cNvPr id="21" name="Image 20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48BC46B2-9C4B-8EAD-36F3-B9F567DCA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413">
            <a:off x="1575041" y="-2642312"/>
            <a:ext cx="1087809" cy="1087809"/>
          </a:xfrm>
          <a:prstGeom prst="rect">
            <a:avLst/>
          </a:prstGeom>
        </p:spPr>
      </p:pic>
      <p:pic>
        <p:nvPicPr>
          <p:cNvPr id="22" name="Image 21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2C68DFD1-5817-FB26-C2D9-B0282E6B5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338">
            <a:off x="-2440171" y="-453216"/>
            <a:ext cx="1364440" cy="1364440"/>
          </a:xfrm>
          <a:prstGeom prst="rect">
            <a:avLst/>
          </a:prstGeom>
        </p:spPr>
      </p:pic>
      <p:pic>
        <p:nvPicPr>
          <p:cNvPr id="23" name="Image 22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5A9DB07B-74D0-AA47-80F0-A945CCEFF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1095">
            <a:off x="-3163715" y="2664282"/>
            <a:ext cx="949033" cy="949033"/>
          </a:xfrm>
          <a:prstGeom prst="rect">
            <a:avLst/>
          </a:prstGeom>
        </p:spPr>
      </p:pic>
      <p:pic>
        <p:nvPicPr>
          <p:cNvPr id="24" name="Image 23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E28424EC-8BCD-19F7-0261-22782D433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1095">
            <a:off x="-1802610" y="6078506"/>
            <a:ext cx="448426" cy="448426"/>
          </a:xfrm>
          <a:prstGeom prst="rect">
            <a:avLst/>
          </a:prstGeom>
        </p:spPr>
      </p:pic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F96609AF-3FEC-C8F5-0D97-BF9868930BFA}"/>
              </a:ext>
            </a:extLst>
          </p:cNvPr>
          <p:cNvSpPr txBox="1">
            <a:spLocks/>
          </p:cNvSpPr>
          <p:nvPr/>
        </p:nvSpPr>
        <p:spPr>
          <a:xfrm>
            <a:off x="3355479" y="3946822"/>
            <a:ext cx="4085601" cy="889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L’antivirus gratuit ne propose pas toutes les options possibles et vous enverra de la publicité pour la version payante.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9E8A2537-51B3-76AF-802A-DE1A009BB4C4}"/>
              </a:ext>
            </a:extLst>
          </p:cNvPr>
          <p:cNvSpPr txBox="1">
            <a:spLocks/>
          </p:cNvSpPr>
          <p:nvPr/>
        </p:nvSpPr>
        <p:spPr>
          <a:xfrm>
            <a:off x="3355478" y="5347747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C’est le plus performant, certains ont une IA capable de discerner des modifications sur votre ordinateur.</a:t>
            </a:r>
          </a:p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 </a:t>
            </a:r>
          </a:p>
        </p:txBody>
      </p:sp>
      <p:pic>
        <p:nvPicPr>
          <p:cNvPr id="5" name="Image 4" descr="Une image contenant symbole, Graphique&#10;&#10;Description générée automatiquement">
            <a:extLst>
              <a:ext uri="{FF2B5EF4-FFF2-40B4-BE49-F238E27FC236}">
                <a16:creationId xmlns:a16="http://schemas.microsoft.com/office/drawing/2014/main" id="{E88B05FF-3F5F-44B4-C1FA-E6FE29A78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711" y="1859740"/>
            <a:ext cx="3992420" cy="399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78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283898" y="-313609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21" y="5852160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95240" y="5283213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77826" y="4791456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704090" y="5104270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3AEE393D-2B25-15B5-AA50-D42CE342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2926">
            <a:off x="12851893" y="-3163389"/>
            <a:ext cx="4059936" cy="4059936"/>
          </a:xfrm>
          <a:prstGeom prst="rect">
            <a:avLst/>
          </a:prstGeom>
        </p:spPr>
      </p:pic>
      <p:pic>
        <p:nvPicPr>
          <p:cNvPr id="5" name="Image 4" descr="Une image contenant symbole, Graphique&#10;&#10;Description générée automatiquement">
            <a:extLst>
              <a:ext uri="{FF2B5EF4-FFF2-40B4-BE49-F238E27FC236}">
                <a16:creationId xmlns:a16="http://schemas.microsoft.com/office/drawing/2014/main" id="{E88B05FF-3F5F-44B4-C1FA-E6FE29A78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8823">
            <a:off x="12885651" y="-3194836"/>
            <a:ext cx="3992420" cy="3992420"/>
          </a:xfrm>
          <a:prstGeom prst="rect">
            <a:avLst/>
          </a:prstGeom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3283898" y="273127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MOYENS DE PROTECTIONS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8" name="Image 7" descr="Une image contenant logo, symbole, silhouette&#10;&#10;Description générée automatiquement">
            <a:extLst>
              <a:ext uri="{FF2B5EF4-FFF2-40B4-BE49-F238E27FC236}">
                <a16:creationId xmlns:a16="http://schemas.microsoft.com/office/drawing/2014/main" id="{72A04587-1E33-4A7D-24DD-201D4D5D4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29" y="2117157"/>
            <a:ext cx="2280672" cy="2280672"/>
          </a:xfrm>
          <a:prstGeom prst="rect">
            <a:avLst/>
          </a:prstGeom>
        </p:spPr>
      </p:pic>
      <p:pic>
        <p:nvPicPr>
          <p:cNvPr id="12" name="Image 11" descr="Une image contenant symbole, logo, Graphique, jaune&#10;&#10;Description générée automatiquement">
            <a:extLst>
              <a:ext uri="{FF2B5EF4-FFF2-40B4-BE49-F238E27FC236}">
                <a16:creationId xmlns:a16="http://schemas.microsoft.com/office/drawing/2014/main" id="{0C482487-0526-6EF2-7F11-FA77B5607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99" y="2057713"/>
            <a:ext cx="2529716" cy="2529716"/>
          </a:xfrm>
          <a:prstGeom prst="rect">
            <a:avLst/>
          </a:prstGeom>
        </p:spPr>
      </p:pic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F973B9C7-9577-31D2-7611-1E6DF26FBDB2}"/>
              </a:ext>
            </a:extLst>
          </p:cNvPr>
          <p:cNvSpPr txBox="1">
            <a:spLocks/>
          </p:cNvSpPr>
          <p:nvPr/>
        </p:nvSpPr>
        <p:spPr>
          <a:xfrm>
            <a:off x="6038263" y="4791456"/>
            <a:ext cx="5624203" cy="394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5C8AFF"/>
                </a:solidFill>
                <a:latin typeface="Poppins"/>
                <a:cs typeface="Poppins"/>
              </a:rPr>
              <a:t>Utilisation « à risques »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7D5417E0-DD66-F996-C61C-33D8AF9298E3}"/>
              </a:ext>
            </a:extLst>
          </p:cNvPr>
          <p:cNvSpPr txBox="1">
            <a:spLocks/>
          </p:cNvSpPr>
          <p:nvPr/>
        </p:nvSpPr>
        <p:spPr>
          <a:xfrm>
            <a:off x="1094156" y="4800287"/>
            <a:ext cx="5624203" cy="394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5C8AFF"/>
                </a:solidFill>
                <a:latin typeface="Poppins"/>
                <a:cs typeface="Poppins"/>
              </a:rPr>
              <a:t>Utilisation « classique »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18485B-E419-26A2-AA13-224FAD1A65C7}"/>
              </a:ext>
            </a:extLst>
          </p:cNvPr>
          <p:cNvSpPr txBox="1">
            <a:spLocks/>
          </p:cNvSpPr>
          <p:nvPr/>
        </p:nvSpPr>
        <p:spPr>
          <a:xfrm>
            <a:off x="3503103" y="7495865"/>
            <a:ext cx="5624203" cy="1142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LES ANTIVIRUS</a:t>
            </a:r>
          </a:p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Windows Defender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L’Antivirus gratuit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L’Antivirus payant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2E128A75-0947-678C-EB38-4D43F6E95BA1}"/>
              </a:ext>
            </a:extLst>
          </p:cNvPr>
          <p:cNvSpPr txBox="1">
            <a:spLocks/>
          </p:cNvSpPr>
          <p:nvPr/>
        </p:nvSpPr>
        <p:spPr>
          <a:xfrm>
            <a:off x="3759700" y="8753068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C’est la protection antivirus de base installée sur vos ordinateurs.</a:t>
            </a: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9A4E2DFD-574B-4E59-2463-78575D0FA5FE}"/>
              </a:ext>
            </a:extLst>
          </p:cNvPr>
          <p:cNvSpPr txBox="1">
            <a:spLocks/>
          </p:cNvSpPr>
          <p:nvPr/>
        </p:nvSpPr>
        <p:spPr>
          <a:xfrm>
            <a:off x="3759699" y="10153993"/>
            <a:ext cx="4085601" cy="889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L’antivirus gratuit ne propose pas toutes les options possibles et vous enverra de la publicité pour la version payante.</a:t>
            </a:r>
          </a:p>
        </p:txBody>
      </p:sp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6660CCB2-C278-D2FB-FE14-58EBB352E984}"/>
              </a:ext>
            </a:extLst>
          </p:cNvPr>
          <p:cNvSpPr txBox="1">
            <a:spLocks/>
          </p:cNvSpPr>
          <p:nvPr/>
        </p:nvSpPr>
        <p:spPr>
          <a:xfrm>
            <a:off x="3759699" y="11554918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C’est le plus performant, certains ont une IA capable de discerner des modifications sur votre ordinateur.</a:t>
            </a:r>
          </a:p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56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283898" y="-313609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21" y="5852160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95240" y="5283213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77826" y="4791456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704090" y="5104270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3AEE393D-2B25-15B5-AA50-D42CE342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2926">
            <a:off x="12851893" y="-3163389"/>
            <a:ext cx="4059936" cy="4059936"/>
          </a:xfrm>
          <a:prstGeom prst="rect">
            <a:avLst/>
          </a:prstGeom>
        </p:spPr>
      </p:pic>
      <p:pic>
        <p:nvPicPr>
          <p:cNvPr id="5" name="Image 4" descr="Une image contenant symbole, Graphique&#10;&#10;Description générée automatiquement">
            <a:extLst>
              <a:ext uri="{FF2B5EF4-FFF2-40B4-BE49-F238E27FC236}">
                <a16:creationId xmlns:a16="http://schemas.microsoft.com/office/drawing/2014/main" id="{E88B05FF-3F5F-44B4-C1FA-E6FE29A78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8823">
            <a:off x="12885651" y="-3194836"/>
            <a:ext cx="3992420" cy="3992420"/>
          </a:xfrm>
          <a:prstGeom prst="rect">
            <a:avLst/>
          </a:prstGeom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3283898" y="273127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MOYENS DE PROTECTIONS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8" name="Image 7" descr="Une image contenant logo, symbole, silhouette&#10;&#10;Description générée automatiquement">
            <a:extLst>
              <a:ext uri="{FF2B5EF4-FFF2-40B4-BE49-F238E27FC236}">
                <a16:creationId xmlns:a16="http://schemas.microsoft.com/office/drawing/2014/main" id="{72A04587-1E33-4A7D-24DD-201D4D5D4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98" y="2390475"/>
            <a:ext cx="2993317" cy="2993317"/>
          </a:xfrm>
          <a:prstGeom prst="rect">
            <a:avLst/>
          </a:prstGeom>
        </p:spPr>
      </p:pic>
      <p:pic>
        <p:nvPicPr>
          <p:cNvPr id="12" name="Image 11" descr="Une image contenant symbole, logo, Graphique, jaune&#10;&#10;Description générée automatiquement">
            <a:extLst>
              <a:ext uri="{FF2B5EF4-FFF2-40B4-BE49-F238E27FC236}">
                <a16:creationId xmlns:a16="http://schemas.microsoft.com/office/drawing/2014/main" id="{0C482487-0526-6EF2-7F11-FA77B5607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284" y="7196615"/>
            <a:ext cx="2529716" cy="2529716"/>
          </a:xfrm>
          <a:prstGeom prst="rect">
            <a:avLst/>
          </a:prstGeom>
        </p:spPr>
      </p:pic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F973B9C7-9577-31D2-7611-1E6DF26FBDB2}"/>
              </a:ext>
            </a:extLst>
          </p:cNvPr>
          <p:cNvSpPr txBox="1">
            <a:spLocks/>
          </p:cNvSpPr>
          <p:nvPr/>
        </p:nvSpPr>
        <p:spPr>
          <a:xfrm>
            <a:off x="1968454" y="5529747"/>
            <a:ext cx="5624203" cy="394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5C8AFF"/>
                </a:solidFill>
                <a:latin typeface="Poppins"/>
                <a:cs typeface="Poppins"/>
              </a:rPr>
              <a:t>Utilisation « à risque »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7D5417E0-DD66-F996-C61C-33D8AF9298E3}"/>
              </a:ext>
            </a:extLst>
          </p:cNvPr>
          <p:cNvSpPr txBox="1">
            <a:spLocks/>
          </p:cNvSpPr>
          <p:nvPr/>
        </p:nvSpPr>
        <p:spPr>
          <a:xfrm>
            <a:off x="2019041" y="9939189"/>
            <a:ext cx="5624203" cy="394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5C8AFF"/>
                </a:solidFill>
                <a:latin typeface="Poppins"/>
                <a:cs typeface="Poppins"/>
              </a:rPr>
              <a:t>Utilisation « classique »</a:t>
            </a: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222B835E-A1C6-33F2-28C4-A01A29B555D5}"/>
              </a:ext>
            </a:extLst>
          </p:cNvPr>
          <p:cNvSpPr txBox="1">
            <a:spLocks/>
          </p:cNvSpPr>
          <p:nvPr/>
        </p:nvSpPr>
        <p:spPr>
          <a:xfrm>
            <a:off x="6831710" y="1234302"/>
            <a:ext cx="5624203" cy="1142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Les sites douteux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 téléchargement illégal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Les liens inconnus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7FEE93-629E-75C4-7945-FD67D79F4500}"/>
              </a:ext>
            </a:extLst>
          </p:cNvPr>
          <p:cNvSpPr txBox="1">
            <a:spLocks/>
          </p:cNvSpPr>
          <p:nvPr/>
        </p:nvSpPr>
        <p:spPr>
          <a:xfrm>
            <a:off x="7088307" y="249150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Il y a plusieurs sites douteux comme les sites de streaming ou tous les sites non-officiels.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61984AB6-5045-3327-6BBB-416B53117294}"/>
              </a:ext>
            </a:extLst>
          </p:cNvPr>
          <p:cNvSpPr txBox="1">
            <a:spLocks/>
          </p:cNvSpPr>
          <p:nvPr/>
        </p:nvSpPr>
        <p:spPr>
          <a:xfrm>
            <a:off x="7088306" y="3892430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Les téléchargements de programmes crackés peuvent être porteurs de virus ou de traqueurs de données.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82917"/>
            <a:ext cx="4085601" cy="1078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Tous liens envoyés par mail ou SMS ne venant pas d’une source entièrement sûre peux vous traquer ou forcer des téléchargements sur votre ordinateur.</a:t>
            </a:r>
          </a:p>
        </p:txBody>
      </p:sp>
    </p:spTree>
    <p:extLst>
      <p:ext uri="{BB962C8B-B14F-4D97-AF65-F5344CB8AC3E}">
        <p14:creationId xmlns:p14="http://schemas.microsoft.com/office/powerpoint/2010/main" val="183756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283898" y="-313609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21" y="5852160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95240" y="5283213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77826" y="4791456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704090" y="5104270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Une image contenant cercle, Graphique, clipart, conception&#10;&#10;Description générée automatiquement">
            <a:extLst>
              <a:ext uri="{FF2B5EF4-FFF2-40B4-BE49-F238E27FC236}">
                <a16:creationId xmlns:a16="http://schemas.microsoft.com/office/drawing/2014/main" id="{3AEE393D-2B25-15B5-AA50-D42CE342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2926">
            <a:off x="12851893" y="-3163389"/>
            <a:ext cx="4059936" cy="4059936"/>
          </a:xfrm>
          <a:prstGeom prst="rect">
            <a:avLst/>
          </a:prstGeom>
        </p:spPr>
      </p:pic>
      <p:pic>
        <p:nvPicPr>
          <p:cNvPr id="5" name="Image 4" descr="Une image contenant symbole, Graphique&#10;&#10;Description générée automatiquement">
            <a:extLst>
              <a:ext uri="{FF2B5EF4-FFF2-40B4-BE49-F238E27FC236}">
                <a16:creationId xmlns:a16="http://schemas.microsoft.com/office/drawing/2014/main" id="{E88B05FF-3F5F-44B4-C1FA-E6FE29A78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8823">
            <a:off x="12885651" y="-3194836"/>
            <a:ext cx="3992420" cy="3992420"/>
          </a:xfrm>
          <a:prstGeom prst="rect">
            <a:avLst/>
          </a:prstGeom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3283898" y="273127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MOYENS DE PROTECTIONS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8" name="Image 7" descr="Une image contenant logo, symbole, silhouette&#10;&#10;Description générée automatiquement">
            <a:extLst>
              <a:ext uri="{FF2B5EF4-FFF2-40B4-BE49-F238E27FC236}">
                <a16:creationId xmlns:a16="http://schemas.microsoft.com/office/drawing/2014/main" id="{72A04587-1E33-4A7D-24DD-201D4D5D4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04" y="-8866827"/>
            <a:ext cx="2993317" cy="2993317"/>
          </a:xfrm>
          <a:prstGeom prst="rect">
            <a:avLst/>
          </a:prstGeom>
        </p:spPr>
      </p:pic>
      <p:pic>
        <p:nvPicPr>
          <p:cNvPr id="12" name="Image 11" descr="Une image contenant symbole, logo, Graphique, jaune&#10;&#10;Description générée automatiquement">
            <a:extLst>
              <a:ext uri="{FF2B5EF4-FFF2-40B4-BE49-F238E27FC236}">
                <a16:creationId xmlns:a16="http://schemas.microsoft.com/office/drawing/2014/main" id="{0C482487-0526-6EF2-7F11-FA77B5607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98" y="1832020"/>
            <a:ext cx="3450280" cy="3450280"/>
          </a:xfrm>
          <a:prstGeom prst="rect">
            <a:avLst/>
          </a:prstGeom>
        </p:spPr>
      </p:pic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F973B9C7-9577-31D2-7611-1E6DF26FBDB2}"/>
              </a:ext>
            </a:extLst>
          </p:cNvPr>
          <p:cNvSpPr txBox="1">
            <a:spLocks/>
          </p:cNvSpPr>
          <p:nvPr/>
        </p:nvSpPr>
        <p:spPr>
          <a:xfrm>
            <a:off x="2194860" y="-5727555"/>
            <a:ext cx="5624203" cy="394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5C8AFF"/>
                </a:solidFill>
                <a:latin typeface="Poppins"/>
                <a:cs typeface="Poppins"/>
              </a:rPr>
              <a:t>Utilisation « à risque »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7D5417E0-DD66-F996-C61C-33D8AF9298E3}"/>
              </a:ext>
            </a:extLst>
          </p:cNvPr>
          <p:cNvSpPr txBox="1">
            <a:spLocks/>
          </p:cNvSpPr>
          <p:nvPr/>
        </p:nvSpPr>
        <p:spPr>
          <a:xfrm>
            <a:off x="2229583" y="5397687"/>
            <a:ext cx="5624203" cy="394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5C8AFF"/>
                </a:solidFill>
                <a:latin typeface="Poppins"/>
                <a:cs typeface="Poppins"/>
              </a:rPr>
              <a:t>Utilisation « classique »</a:t>
            </a: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222B835E-A1C6-33F2-28C4-A01A29B555D5}"/>
              </a:ext>
            </a:extLst>
          </p:cNvPr>
          <p:cNvSpPr txBox="1">
            <a:spLocks/>
          </p:cNvSpPr>
          <p:nvPr/>
        </p:nvSpPr>
        <p:spPr>
          <a:xfrm>
            <a:off x="6824730" y="1832020"/>
            <a:ext cx="5624203" cy="1142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Les certificats SSL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Les sites reconnus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7FEE93-629E-75C4-7945-FD67D79F4500}"/>
              </a:ext>
            </a:extLst>
          </p:cNvPr>
          <p:cNvSpPr txBox="1">
            <a:spLocks/>
          </p:cNvSpPr>
          <p:nvPr/>
        </p:nvSpPr>
        <p:spPr>
          <a:xfrm>
            <a:off x="7091765" y="3089223"/>
            <a:ext cx="4075163" cy="9112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C’est une certification qui indique que le site est crypté.                                   </a:t>
            </a:r>
            <a:r>
              <a:rPr lang="fr-FR" sz="1600">
                <a:solidFill>
                  <a:srgbClr val="35EC91"/>
                </a:solidFill>
                <a:latin typeface="Poppins"/>
                <a:cs typeface="Poppins"/>
              </a:rPr>
              <a:t>(ce n’est pas gage de légalité)</a:t>
            </a:r>
            <a:endParaRPr lang="fr-FR"/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61984AB6-5045-3327-6BBB-416B53117294}"/>
              </a:ext>
            </a:extLst>
          </p:cNvPr>
          <p:cNvSpPr txBox="1">
            <a:spLocks/>
          </p:cNvSpPr>
          <p:nvPr/>
        </p:nvSpPr>
        <p:spPr>
          <a:xfrm>
            <a:off x="7091764" y="4531901"/>
            <a:ext cx="4075163" cy="1046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Un site international et populaire a peu de chance d’être dangereux. Les sites d’achat connu sont sécurisés </a:t>
            </a:r>
            <a:r>
              <a:rPr lang="fr-FR" sz="1600">
                <a:solidFill>
                  <a:srgbClr val="35EC91"/>
                </a:solidFill>
                <a:latin typeface="Poppins"/>
                <a:cs typeface="Poppins"/>
              </a:rPr>
              <a:t>(attention ils peuvent être reproduits)</a:t>
            </a:r>
            <a:endParaRPr lang="fr-FR"/>
          </a:p>
        </p:txBody>
      </p:sp>
      <p:pic>
        <p:nvPicPr>
          <p:cNvPr id="19" name="Image 18" descr="Une image contenant symbole, Graphique, verrouiller, conception&#10;&#10;Description générée automatiquement">
            <a:extLst>
              <a:ext uri="{FF2B5EF4-FFF2-40B4-BE49-F238E27FC236}">
                <a16:creationId xmlns:a16="http://schemas.microsoft.com/office/drawing/2014/main" id="{3D1B8483-2135-92F6-1FD4-9F85355A59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72338" y="1900203"/>
            <a:ext cx="2680498" cy="2680498"/>
          </a:xfrm>
          <a:prstGeom prst="rect">
            <a:avLst/>
          </a:prstGeom>
        </p:spPr>
      </p:pic>
      <p:sp>
        <p:nvSpPr>
          <p:cNvPr id="22" name="Espace réservé du texte 3">
            <a:extLst>
              <a:ext uri="{FF2B5EF4-FFF2-40B4-BE49-F238E27FC236}">
                <a16:creationId xmlns:a16="http://schemas.microsoft.com/office/drawing/2014/main" id="{E3E0CD31-C3A7-188C-FAC8-21667A3B1719}"/>
              </a:ext>
            </a:extLst>
          </p:cNvPr>
          <p:cNvSpPr txBox="1">
            <a:spLocks/>
          </p:cNvSpPr>
          <p:nvPr/>
        </p:nvSpPr>
        <p:spPr>
          <a:xfrm>
            <a:off x="-3245668" y="6253684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24" name="Espace réservé du texte 3">
            <a:extLst>
              <a:ext uri="{FF2B5EF4-FFF2-40B4-BE49-F238E27FC236}">
                <a16:creationId xmlns:a16="http://schemas.microsoft.com/office/drawing/2014/main" id="{4746D43D-2C4D-516A-6F31-4C81806D114C}"/>
              </a:ext>
            </a:extLst>
          </p:cNvPr>
          <p:cNvSpPr txBox="1">
            <a:spLocks/>
          </p:cNvSpPr>
          <p:nvPr/>
        </p:nvSpPr>
        <p:spPr>
          <a:xfrm>
            <a:off x="-5642189" y="2238671"/>
            <a:ext cx="5624203" cy="17288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 mot de passe est la clé de vos comptes en lignes.</a:t>
            </a: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   </a:t>
            </a:r>
            <a:r>
              <a:rPr lang="fr-FR" sz="2400">
                <a:solidFill>
                  <a:srgbClr val="35EC91"/>
                </a:solidFill>
                <a:latin typeface="Poppins"/>
                <a:cs typeface="Poppins"/>
              </a:rPr>
              <a:t>(Il doit être sécurisé)</a:t>
            </a: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E6714259-0953-00DF-3B8E-55FE0820D580}"/>
              </a:ext>
            </a:extLst>
          </p:cNvPr>
          <p:cNvSpPr txBox="1">
            <a:spLocks/>
          </p:cNvSpPr>
          <p:nvPr/>
        </p:nvSpPr>
        <p:spPr>
          <a:xfrm>
            <a:off x="-5709825" y="3969052"/>
            <a:ext cx="5624203" cy="20955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Un mot de passe différent sur chaque site est recommandé </a:t>
            </a:r>
            <a:r>
              <a:rPr lang="fr-FR" sz="2400">
                <a:solidFill>
                  <a:srgbClr val="35EC91"/>
                </a:solidFill>
                <a:latin typeface="Poppins"/>
                <a:cs typeface="Poppins"/>
              </a:rPr>
              <a:t>mais</a:t>
            </a: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 choisissez-en au moins un différent et robuste pour le mail.</a:t>
            </a:r>
            <a:endParaRPr lang="fr-FR" sz="24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99086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283898" y="-313609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21" y="5852160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395240" y="5283213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877826" y="4791456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704090" y="5104270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584923" y="246316"/>
            <a:ext cx="7022152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LES MOTS DE PASSES</a:t>
            </a:r>
            <a:endParaRPr lang="fr-FR" sz="4800">
              <a:solidFill>
                <a:srgbClr val="FE7BAB"/>
              </a:solidFill>
            </a:endParaRPr>
          </a:p>
        </p:txBody>
      </p:sp>
      <p:pic>
        <p:nvPicPr>
          <p:cNvPr id="12" name="Image 11" descr="Une image contenant symbole, logo, Graphique, jaune&#10;&#10;Description générée automatiquement">
            <a:extLst>
              <a:ext uri="{FF2B5EF4-FFF2-40B4-BE49-F238E27FC236}">
                <a16:creationId xmlns:a16="http://schemas.microsoft.com/office/drawing/2014/main" id="{0C482487-0526-6EF2-7F11-FA77B5607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598" y="2027188"/>
            <a:ext cx="3450280" cy="3450280"/>
          </a:xfrm>
          <a:prstGeom prst="rect">
            <a:avLst/>
          </a:prstGeom>
        </p:spPr>
      </p:pic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7D5417E0-DD66-F996-C61C-33D8AF9298E3}"/>
              </a:ext>
            </a:extLst>
          </p:cNvPr>
          <p:cNvSpPr txBox="1">
            <a:spLocks/>
          </p:cNvSpPr>
          <p:nvPr/>
        </p:nvSpPr>
        <p:spPr>
          <a:xfrm>
            <a:off x="11640283" y="5592855"/>
            <a:ext cx="5624203" cy="394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5C8AFF"/>
                </a:solidFill>
                <a:latin typeface="Poppins"/>
                <a:cs typeface="Poppins"/>
              </a:rPr>
              <a:t>Utilisation « classique »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E5DC8943-6548-0A7F-89E2-B87130FB2629}"/>
              </a:ext>
            </a:extLst>
          </p:cNvPr>
          <p:cNvSpPr txBox="1">
            <a:spLocks/>
          </p:cNvSpPr>
          <p:nvPr/>
        </p:nvSpPr>
        <p:spPr>
          <a:xfrm>
            <a:off x="4691784" y="1278342"/>
            <a:ext cx="5624203" cy="172880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 mot de passe est la clé de vos comptes en lignes.</a:t>
            </a: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   </a:t>
            </a:r>
            <a:r>
              <a:rPr lang="fr-FR" sz="2400">
                <a:solidFill>
                  <a:srgbClr val="35EC91"/>
                </a:solidFill>
                <a:latin typeface="Poppins"/>
                <a:cs typeface="Poppins"/>
              </a:rPr>
              <a:t>(Il doit être sécurisé)</a:t>
            </a: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pic>
        <p:nvPicPr>
          <p:cNvPr id="25" name="Image 24" descr="Une image contenant symbole, Graphique, verrouiller, conception&#10;&#10;Description générée automatiquement">
            <a:extLst>
              <a:ext uri="{FF2B5EF4-FFF2-40B4-BE49-F238E27FC236}">
                <a16:creationId xmlns:a16="http://schemas.microsoft.com/office/drawing/2014/main" id="{A450CF5B-FDF4-3A5E-D639-1A296282B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49" y="1424815"/>
            <a:ext cx="2680498" cy="2680498"/>
          </a:xfrm>
          <a:prstGeom prst="rect">
            <a:avLst/>
          </a:prstGeom>
        </p:spPr>
      </p:pic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BD822ABD-1095-3978-D91D-C8E47CF37F62}"/>
              </a:ext>
            </a:extLst>
          </p:cNvPr>
          <p:cNvSpPr txBox="1">
            <a:spLocks/>
          </p:cNvSpPr>
          <p:nvPr/>
        </p:nvSpPr>
        <p:spPr>
          <a:xfrm>
            <a:off x="4624148" y="3008723"/>
            <a:ext cx="5624203" cy="20955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Un mot de passe différent sur chaque site est recommandé </a:t>
            </a:r>
            <a:r>
              <a:rPr lang="fr-FR" sz="2400">
                <a:solidFill>
                  <a:srgbClr val="35EC91"/>
                </a:solidFill>
                <a:latin typeface="Poppins"/>
                <a:cs typeface="Poppins"/>
              </a:rPr>
              <a:t>mais</a:t>
            </a: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 choisissez-en au moins un différent et robuste pour le mail.</a:t>
            </a:r>
            <a:endParaRPr lang="fr-FR" sz="24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25C24493-91A7-E765-ADC9-4D89257D201F}"/>
              </a:ext>
            </a:extLst>
          </p:cNvPr>
          <p:cNvSpPr/>
          <p:nvPr/>
        </p:nvSpPr>
        <p:spPr>
          <a:xfrm>
            <a:off x="-3764985" y="-2814384"/>
            <a:ext cx="3060895" cy="30607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Longueur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19D87689-D7FE-EDF9-79E5-256AA64549DD}"/>
              </a:ext>
            </a:extLst>
          </p:cNvPr>
          <p:cNvSpPr/>
          <p:nvPr/>
        </p:nvSpPr>
        <p:spPr>
          <a:xfrm>
            <a:off x="-3764986" y="7258340"/>
            <a:ext cx="3060895" cy="30607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Sens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CE9847A2-EBC1-1596-AF30-9E4C6E30797F}"/>
              </a:ext>
            </a:extLst>
          </p:cNvPr>
          <p:cNvSpPr txBox="1">
            <a:spLocks/>
          </p:cNvSpPr>
          <p:nvPr/>
        </p:nvSpPr>
        <p:spPr>
          <a:xfrm>
            <a:off x="16344511" y="1999033"/>
            <a:ext cx="5624203" cy="1142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Les certificats SSL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Les sites reconnus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 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EFC116BF-AD38-39AB-9836-27318ED5E666}"/>
              </a:ext>
            </a:extLst>
          </p:cNvPr>
          <p:cNvSpPr txBox="1">
            <a:spLocks/>
          </p:cNvSpPr>
          <p:nvPr/>
        </p:nvSpPr>
        <p:spPr>
          <a:xfrm>
            <a:off x="16611546" y="3256236"/>
            <a:ext cx="4075163" cy="9112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C’est une certification qui indique que le site est crypté.                                   </a:t>
            </a:r>
            <a:r>
              <a:rPr lang="fr-FR" sz="1600">
                <a:solidFill>
                  <a:srgbClr val="35EC91"/>
                </a:solidFill>
                <a:latin typeface="Poppins"/>
                <a:cs typeface="Poppins"/>
              </a:rPr>
              <a:t>(ce n’est pas gage de légalité)</a:t>
            </a:r>
            <a:endParaRPr lang="fr-FR"/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8996FE91-B753-5F15-1C39-18FCE45ACF63}"/>
              </a:ext>
            </a:extLst>
          </p:cNvPr>
          <p:cNvSpPr txBox="1">
            <a:spLocks/>
          </p:cNvSpPr>
          <p:nvPr/>
        </p:nvSpPr>
        <p:spPr>
          <a:xfrm>
            <a:off x="16611544" y="4698914"/>
            <a:ext cx="4075163" cy="1046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Un site international et populaire a peu de chance d’être dangereux. Les sites d’achat connu sont sécurisés </a:t>
            </a:r>
            <a:r>
              <a:rPr lang="fr-FR" sz="1600">
                <a:solidFill>
                  <a:srgbClr val="35EC91"/>
                </a:solidFill>
                <a:latin typeface="Poppins"/>
                <a:cs typeface="Poppins"/>
              </a:rPr>
              <a:t>(attention ils peuvent être reproduits)</a:t>
            </a:r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9481458-5BA3-466E-4DAB-51259FEB47A3}"/>
              </a:ext>
            </a:extLst>
          </p:cNvPr>
          <p:cNvSpPr/>
          <p:nvPr/>
        </p:nvSpPr>
        <p:spPr>
          <a:xfrm>
            <a:off x="12504098" y="-2621555"/>
            <a:ext cx="3060895" cy="3060700"/>
          </a:xfrm>
          <a:prstGeom prst="round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 lié</a:t>
            </a:r>
          </a:p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à vous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37198C-EDDB-FCB7-2A66-91E41D130D07}"/>
              </a:ext>
            </a:extLst>
          </p:cNvPr>
          <p:cNvSpPr/>
          <p:nvPr/>
        </p:nvSpPr>
        <p:spPr>
          <a:xfrm>
            <a:off x="12694598" y="7723182"/>
            <a:ext cx="3060895" cy="30607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 dirty="0">
                <a:solidFill>
                  <a:srgbClr val="ECECEC"/>
                </a:solidFill>
                <a:latin typeface="Poppins"/>
                <a:cs typeface="Poppins"/>
              </a:rPr>
              <a:t>Caractères</a:t>
            </a:r>
            <a:endParaRPr lang="fr-FR" b="1" dirty="0">
              <a:solidFill>
                <a:srgbClr val="ECECE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fr-FR" b="1" dirty="0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spéciaux</a:t>
            </a:r>
          </a:p>
        </p:txBody>
      </p:sp>
    </p:spTree>
    <p:extLst>
      <p:ext uri="{BB962C8B-B14F-4D97-AF65-F5344CB8AC3E}">
        <p14:creationId xmlns:p14="http://schemas.microsoft.com/office/powerpoint/2010/main" val="3488774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8B661DAE-7C2F-477F-BAD9-D29E5E330964}"/>
              </a:ext>
            </a:extLst>
          </p:cNvPr>
          <p:cNvSpPr txBox="1">
            <a:spLocks/>
          </p:cNvSpPr>
          <p:nvPr/>
        </p:nvSpPr>
        <p:spPr>
          <a:xfrm>
            <a:off x="3283898" y="-3136098"/>
            <a:ext cx="5624203" cy="7478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5C8AFF"/>
                </a:solidFill>
                <a:latin typeface="Poppins"/>
                <a:cs typeface="Poppins"/>
              </a:rPr>
              <a:t> LES VIRUS</a:t>
            </a:r>
            <a:endParaRPr lang="fr-FR" sz="4800">
              <a:solidFill>
                <a:srgbClr val="5C8AFF"/>
              </a:solidFill>
            </a:endParaRPr>
          </a:p>
        </p:txBody>
      </p:sp>
      <p:pic>
        <p:nvPicPr>
          <p:cNvPr id="7" name="Picture 4" descr="Découvrez le Pimms Médiation Cenon - Vous relier aux services essentiels">
            <a:extLst>
              <a:ext uri="{FF2B5EF4-FFF2-40B4-BE49-F238E27FC236}">
                <a16:creationId xmlns:a16="http://schemas.microsoft.com/office/drawing/2014/main" id="{8B47A871-420C-BCEE-ABCF-172121DA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5959" y="7558412"/>
            <a:ext cx="1957954" cy="7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ctogone 12">
            <a:extLst>
              <a:ext uri="{FF2B5EF4-FFF2-40B4-BE49-F238E27FC236}">
                <a16:creationId xmlns:a16="http://schemas.microsoft.com/office/drawing/2014/main" id="{07B29E12-AF76-8AFE-AC02-52B9E23E1CD6}"/>
              </a:ext>
            </a:extLst>
          </p:cNvPr>
          <p:cNvSpPr/>
          <p:nvPr/>
        </p:nvSpPr>
        <p:spPr>
          <a:xfrm>
            <a:off x="-2553978" y="6989465"/>
            <a:ext cx="2315973" cy="2147049"/>
          </a:xfrm>
          <a:prstGeom prst="octagon">
            <a:avLst/>
          </a:prstGeom>
          <a:noFill/>
          <a:ln w="76200">
            <a:solidFill>
              <a:srgbClr val="FE7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ctogone 13">
            <a:extLst>
              <a:ext uri="{FF2B5EF4-FFF2-40B4-BE49-F238E27FC236}">
                <a16:creationId xmlns:a16="http://schemas.microsoft.com/office/drawing/2014/main" id="{949AB674-3585-01D1-3A2C-3B78F502DDFE}"/>
              </a:ext>
            </a:extLst>
          </p:cNvPr>
          <p:cNvSpPr/>
          <p:nvPr/>
        </p:nvSpPr>
        <p:spPr>
          <a:xfrm>
            <a:off x="-3036564" y="6497708"/>
            <a:ext cx="3401570" cy="3270054"/>
          </a:xfrm>
          <a:prstGeom prst="octagon">
            <a:avLst/>
          </a:prstGeom>
          <a:noFill/>
          <a:ln w="76200"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ctogone 14">
            <a:extLst>
              <a:ext uri="{FF2B5EF4-FFF2-40B4-BE49-F238E27FC236}">
                <a16:creationId xmlns:a16="http://schemas.microsoft.com/office/drawing/2014/main" id="{5ADAD9DF-9221-3E95-ADE8-1A211794260D}"/>
              </a:ext>
            </a:extLst>
          </p:cNvPr>
          <p:cNvSpPr/>
          <p:nvPr/>
        </p:nvSpPr>
        <p:spPr>
          <a:xfrm>
            <a:off x="-2862828" y="6810522"/>
            <a:ext cx="2914366" cy="2618912"/>
          </a:xfrm>
          <a:prstGeom prst="octagon">
            <a:avLst/>
          </a:prstGeom>
          <a:noFill/>
          <a:ln w="76200">
            <a:solidFill>
              <a:srgbClr val="35EC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5C90FAF-7767-3B04-7796-171B983CF51C}"/>
              </a:ext>
            </a:extLst>
          </p:cNvPr>
          <p:cNvSpPr txBox="1">
            <a:spLocks/>
          </p:cNvSpPr>
          <p:nvPr/>
        </p:nvSpPr>
        <p:spPr>
          <a:xfrm>
            <a:off x="2584923" y="246316"/>
            <a:ext cx="7022152" cy="74783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800">
                <a:solidFill>
                  <a:srgbClr val="FE7BAB"/>
                </a:solidFill>
                <a:latin typeface="Poppins"/>
                <a:cs typeface="Poppins"/>
              </a:rPr>
              <a:t> LES MOTS DE PASSES</a:t>
            </a:r>
            <a:endParaRPr lang="fr-FR" sz="4800">
              <a:solidFill>
                <a:srgbClr val="FE7BAB"/>
              </a:solidFill>
            </a:endParaRP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50922474-79EA-A816-F766-9BF2A8FCD4A6}"/>
              </a:ext>
            </a:extLst>
          </p:cNvPr>
          <p:cNvSpPr txBox="1">
            <a:spLocks/>
          </p:cNvSpPr>
          <p:nvPr/>
        </p:nvSpPr>
        <p:spPr>
          <a:xfrm>
            <a:off x="7088305" y="5293355"/>
            <a:ext cx="4085601" cy="650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600">
              <a:solidFill>
                <a:srgbClr val="FE7BAB"/>
              </a:solidFill>
              <a:latin typeface="Poppins"/>
              <a:cs typeface="Poppins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90B1D226-5C6F-B3D3-3B8D-3DC3E7F70416}"/>
              </a:ext>
            </a:extLst>
          </p:cNvPr>
          <p:cNvSpPr txBox="1">
            <a:spLocks/>
          </p:cNvSpPr>
          <p:nvPr/>
        </p:nvSpPr>
        <p:spPr>
          <a:xfrm>
            <a:off x="4317664" y="613168"/>
            <a:ext cx="4047271" cy="16766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COMMENT LE SÉCURISER ?</a:t>
            </a:r>
            <a:endParaRPr lang="fr-FR" sz="2400">
              <a:solidFill>
                <a:srgbClr val="35EC91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7CF386C-7C49-06FB-D406-20248F6E0178}"/>
              </a:ext>
            </a:extLst>
          </p:cNvPr>
          <p:cNvSpPr/>
          <p:nvPr/>
        </p:nvSpPr>
        <p:spPr>
          <a:xfrm rot="20018908">
            <a:off x="3114510" y="3550521"/>
            <a:ext cx="5877999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4C9FA99-7B50-16CB-A513-F3028C3BA035}"/>
              </a:ext>
            </a:extLst>
          </p:cNvPr>
          <p:cNvSpPr/>
          <p:nvPr/>
        </p:nvSpPr>
        <p:spPr>
          <a:xfrm>
            <a:off x="9131105" y="1466846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 lié</a:t>
            </a:r>
          </a:p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à vous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A947701-5884-95B0-B6B4-7012CA0367B5}"/>
              </a:ext>
            </a:extLst>
          </p:cNvPr>
          <p:cNvSpPr/>
          <p:nvPr/>
        </p:nvSpPr>
        <p:spPr>
          <a:xfrm>
            <a:off x="9125318" y="4310940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/>
                <a:cs typeface="Poppins"/>
              </a:rPr>
              <a:t>Caractères</a:t>
            </a:r>
            <a:endParaRPr lang="fr-FR" b="1">
              <a:solidFill>
                <a:srgbClr val="ECECE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spéciaux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62B6B92-C2D5-E62B-EB81-27E2FB19DE66}"/>
              </a:ext>
            </a:extLst>
          </p:cNvPr>
          <p:cNvSpPr/>
          <p:nvPr/>
        </p:nvSpPr>
        <p:spPr>
          <a:xfrm>
            <a:off x="1097587" y="1460933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Longueur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303B0A5E-7326-3799-C1C1-3CB7356133D5}"/>
              </a:ext>
            </a:extLst>
          </p:cNvPr>
          <p:cNvSpPr/>
          <p:nvPr/>
        </p:nvSpPr>
        <p:spPr>
          <a:xfrm>
            <a:off x="1097587" y="4312278"/>
            <a:ext cx="2093864" cy="19621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ECECE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Sens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97FF3F13-0DD0-8A8D-4740-C89E1C76159A}"/>
              </a:ext>
            </a:extLst>
          </p:cNvPr>
          <p:cNvSpPr/>
          <p:nvPr/>
        </p:nvSpPr>
        <p:spPr>
          <a:xfrm rot="1540631">
            <a:off x="3261526" y="3505575"/>
            <a:ext cx="5589426" cy="7444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C7BD55-4EF3-3C2A-14F6-4A001F5E823F}"/>
              </a:ext>
            </a:extLst>
          </p:cNvPr>
          <p:cNvSpPr/>
          <p:nvPr/>
        </p:nvSpPr>
        <p:spPr>
          <a:xfrm rot="20394919">
            <a:off x="5731473" y="3525633"/>
            <a:ext cx="729049" cy="74440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symbole, logo, Graphique, jaune&#10;&#10;Description générée automatiquement">
            <a:extLst>
              <a:ext uri="{FF2B5EF4-FFF2-40B4-BE49-F238E27FC236}">
                <a16:creationId xmlns:a16="http://schemas.microsoft.com/office/drawing/2014/main" id="{7C38B4BF-634A-5B64-DE33-B8C2EBFA0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598" y="2027188"/>
            <a:ext cx="3450280" cy="3450280"/>
          </a:xfrm>
          <a:prstGeom prst="rect">
            <a:avLst/>
          </a:prstGeom>
        </p:spPr>
      </p:pic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6413FB8C-04F7-11D9-2B91-9D9A5692A581}"/>
              </a:ext>
            </a:extLst>
          </p:cNvPr>
          <p:cNvSpPr txBox="1">
            <a:spLocks/>
          </p:cNvSpPr>
          <p:nvPr/>
        </p:nvSpPr>
        <p:spPr>
          <a:xfrm>
            <a:off x="11640283" y="5592855"/>
            <a:ext cx="5624203" cy="3948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>
                <a:solidFill>
                  <a:srgbClr val="5C8AFF"/>
                </a:solidFill>
                <a:latin typeface="Poppins"/>
                <a:cs typeface="Poppins"/>
              </a:rPr>
              <a:t>Utilisation « classique »</a:t>
            </a:r>
          </a:p>
        </p:txBody>
      </p:sp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5A332C8E-CC3C-6831-AE25-D5CF9C64E567}"/>
              </a:ext>
            </a:extLst>
          </p:cNvPr>
          <p:cNvSpPr txBox="1">
            <a:spLocks/>
          </p:cNvSpPr>
          <p:nvPr/>
        </p:nvSpPr>
        <p:spPr>
          <a:xfrm>
            <a:off x="16344511" y="1999033"/>
            <a:ext cx="5624203" cy="11420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 algn="ctr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Les certificats SSL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>
              <a:buFontTx/>
              <a:buChar char="-"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Les sites reconnus</a:t>
            </a:r>
          </a:p>
          <a:p>
            <a:pPr>
              <a:buFontTx/>
              <a:buChar char="-"/>
            </a:pPr>
            <a:endParaRPr lang="fr-FR" sz="2400">
              <a:solidFill>
                <a:srgbClr val="5C8AFF"/>
              </a:solidFill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r-FR" sz="2400">
                <a:solidFill>
                  <a:srgbClr val="5C8AFF"/>
                </a:solidFill>
                <a:latin typeface="Poppins"/>
                <a:cs typeface="Poppins"/>
              </a:rPr>
              <a:t> 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F8081435-CF00-0EF4-C0F3-AA576E14D41E}"/>
              </a:ext>
            </a:extLst>
          </p:cNvPr>
          <p:cNvSpPr txBox="1">
            <a:spLocks/>
          </p:cNvSpPr>
          <p:nvPr/>
        </p:nvSpPr>
        <p:spPr>
          <a:xfrm>
            <a:off x="16611546" y="3256236"/>
            <a:ext cx="4075163" cy="9112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C’est une certification qui indique que le site est crypté.                                   </a:t>
            </a:r>
            <a:r>
              <a:rPr lang="fr-FR" sz="1600">
                <a:solidFill>
                  <a:srgbClr val="35EC91"/>
                </a:solidFill>
                <a:latin typeface="Poppins"/>
                <a:cs typeface="Poppins"/>
              </a:rPr>
              <a:t>(ce n’est pas gage de légalité)</a:t>
            </a:r>
            <a:endParaRPr lang="fr-FR"/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1C4E4332-C8C3-6EF8-7038-D0BE54735BB3}"/>
              </a:ext>
            </a:extLst>
          </p:cNvPr>
          <p:cNvSpPr txBox="1">
            <a:spLocks/>
          </p:cNvSpPr>
          <p:nvPr/>
        </p:nvSpPr>
        <p:spPr>
          <a:xfrm>
            <a:off x="16611544" y="4698914"/>
            <a:ext cx="4075163" cy="10469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>
                <a:solidFill>
                  <a:srgbClr val="FE7BAB"/>
                </a:solidFill>
                <a:latin typeface="Poppins"/>
                <a:cs typeface="Poppins"/>
              </a:rPr>
              <a:t>Un site international et populaire a peu de chance d’être dangereux. Les sites d’achat connu sont sécurisés </a:t>
            </a:r>
            <a:r>
              <a:rPr lang="fr-FR" sz="1600">
                <a:solidFill>
                  <a:srgbClr val="35EC91"/>
                </a:solidFill>
                <a:latin typeface="Poppins"/>
                <a:cs typeface="Poppins"/>
              </a:rPr>
              <a:t>(attention ils peuvent être reproduits)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41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76DCEB1079B64498B9C1529A8D7336" ma:contentTypeVersion="15" ma:contentTypeDescription="Crée un document." ma:contentTypeScope="" ma:versionID="53ea39f11f77bcb8559b304f2f4e1a5c">
  <xsd:schema xmlns:xsd="http://www.w3.org/2001/XMLSchema" xmlns:xs="http://www.w3.org/2001/XMLSchema" xmlns:p="http://schemas.microsoft.com/office/2006/metadata/properties" xmlns:ns2="923f5d72-3b87-4548-b7b0-6c4a33f7ec33" xmlns:ns3="7f084a7d-0127-4909-893f-986114c3f268" targetNamespace="http://schemas.microsoft.com/office/2006/metadata/properties" ma:root="true" ma:fieldsID="7e0d2407aed2668ce7bedca1125081ca" ns2:_="" ns3:_="">
    <xsd:import namespace="923f5d72-3b87-4548-b7b0-6c4a33f7ec33"/>
    <xsd:import namespace="7f084a7d-0127-4909-893f-986114c3f2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f5d72-3b87-4548-b7b0-6c4a33f7ec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ea4d176e-0f03-408d-894b-0133da72c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84a7d-0127-4909-893f-986114c3f2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8860dd7-dd0d-409e-b7aa-39f88e4015f6}" ma:internalName="TaxCatchAll" ma:showField="CatchAllData" ma:web="7f084a7d-0127-4909-893f-986114c3f2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3f5d72-3b87-4548-b7b0-6c4a33f7ec33">
      <Terms xmlns="http://schemas.microsoft.com/office/infopath/2007/PartnerControls"/>
    </lcf76f155ced4ddcb4097134ff3c332f>
    <TaxCatchAll xmlns="7f084a7d-0127-4909-893f-986114c3f26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C7530F-5018-4F31-955D-CFC4C18CB821}">
  <ds:schemaRefs>
    <ds:schemaRef ds:uri="7f084a7d-0127-4909-893f-986114c3f268"/>
    <ds:schemaRef ds:uri="923f5d72-3b87-4548-b7b0-6c4a33f7ec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E3D0D1D-D092-4FE6-81F4-9899A6196444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923f5d72-3b87-4548-b7b0-6c4a33f7ec33"/>
    <ds:schemaRef ds:uri="7f084a7d-0127-4909-893f-986114c3f268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36505860-5954-4FB2-862C-552D389E8F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1744</Words>
  <Application>Microsoft Office PowerPoint</Application>
  <PresentationFormat>Grand écran</PresentationFormat>
  <Paragraphs>482</Paragraphs>
  <Slides>33</Slides>
  <Notes>30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Enzo BISSON</dc:creator>
  <cp:lastModifiedBy>Enzo BISSON</cp:lastModifiedBy>
  <cp:revision>2</cp:revision>
  <dcterms:created xsi:type="dcterms:W3CDTF">2024-07-18T07:14:33Z</dcterms:created>
  <dcterms:modified xsi:type="dcterms:W3CDTF">2024-08-21T12:41:10Z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0x010100EF76DCEB1079B64498B9C1529A8D7336</vt:lpwstr>
  </property>
  <property fmtid="{D5CDD505-2E9C-101B-9397-08002B2CF9AE}" pid="3" name="MediaServiceImageTags">
    <vt:lpwstr/>
  </property>
</Properties>
</file>